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73" r:id="rId3"/>
    <p:sldId id="274" r:id="rId4"/>
    <p:sldId id="264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75" r:id="rId14"/>
    <p:sldId id="266" r:id="rId15"/>
    <p:sldId id="267" r:id="rId16"/>
    <p:sldId id="268" r:id="rId17"/>
    <p:sldId id="269" r:id="rId18"/>
    <p:sldId id="276" r:id="rId19"/>
    <p:sldId id="270" r:id="rId20"/>
    <p:sldId id="271" r:id="rId21"/>
    <p:sldId id="272" r:id="rId22"/>
  </p:sldIdLst>
  <p:sldSz cx="12192000" cy="6858000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6429" autoAdjust="0"/>
  </p:normalViewPr>
  <p:slideViewPr>
    <p:cSldViewPr snapToGrid="0">
      <p:cViewPr varScale="1">
        <p:scale>
          <a:sx n="120" d="100"/>
          <a:sy n="120" d="100"/>
        </p:scale>
        <p:origin x="12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54C3D-D8F4-4394-9CC1-FC5BFB65E6CA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06E90-35E4-4837-A560-E5A574922C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86050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CAC754-C8CA-47E6-BC39-1316031E88AE}" type="datetimeFigureOut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423B4-4463-4C24-BB58-171C01C540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32371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23B4-4463-4C24-BB58-171C01C540F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350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23B4-4463-4C24-BB58-171C01C540F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656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23B4-4463-4C24-BB58-171C01C540F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7198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23B4-4463-4C24-BB58-171C01C540F2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810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01638-822D-4A6E-871F-3BD5C01FCD49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1695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A75A-C2B4-4FC8-A956-F894C845A32E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6435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C9113-5530-443D-B602-2B511DDD647D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305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51C09-20A8-4A8B-8276-C04E13619691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938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0B7-AFB6-4571-A80A-90706F3BAA25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325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C173D-A8A3-4A9F-A061-2C0E36A1BFC3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5085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6CEBD-E290-4A96-9ABF-89B894E9D776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63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8591C-5EC0-4E36-B58F-509F879A1F86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13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5D1C-BF8B-4129-9F96-DD6C070EE131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081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E354-8B0A-4188-B75B-3860B30F2C15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4569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18BF1-E7A1-4B31-9417-68AB8CDEA974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5713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ave">
          <a:fgClr>
            <a:schemeClr val="accent1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0491E-6FDF-4729-A97B-948DCC45383B}" type="datetime1">
              <a:rPr lang="ko-KR" altLang="en-US" smtClean="0"/>
              <a:t>2019-12-03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FC988-D7B7-4454-AB19-13641F34C3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4760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815637" y="1174092"/>
            <a:ext cx="10538163" cy="421100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42788" y="1940310"/>
            <a:ext cx="10997922" cy="2752725"/>
          </a:xfrm>
          <a:noFill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ko-KR" altLang="en-US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해외한인공학인*</a:t>
            </a:r>
            <a:r>
              <a:rPr lang="en-US" altLang="ko-KR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/>
            </a:r>
            <a:br>
              <a:rPr lang="en-US" altLang="ko-KR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</a:br>
            <a:r>
              <a:rPr lang="ko-KR" altLang="en-US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산업기술 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R&amp;D </a:t>
            </a:r>
            <a:r>
              <a:rPr lang="ko-KR" altLang="en-US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정보포털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(</a:t>
            </a:r>
            <a:r>
              <a:rPr lang="en-US" altLang="ko-KR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iTECH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+)</a:t>
            </a:r>
            <a:r>
              <a:rPr lang="en-US" altLang="ko-KR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/>
            </a:r>
            <a:br>
              <a:rPr lang="en-US" altLang="ko-KR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</a:br>
            <a:r>
              <a:rPr lang="ko-KR" altLang="en-US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회원가입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 </a:t>
            </a:r>
            <a:r>
              <a:rPr lang="ko-KR" altLang="en-US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anose="02030600000101010101" pitchFamily="18" charset="-127"/>
              </a:rPr>
              <a:t>매뉴얼</a:t>
            </a:r>
            <a:endParaRPr lang="ko-KR" altLang="en-US" b="1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이등변 삼각형 146"/>
          <p:cNvSpPr/>
          <p:nvPr/>
        </p:nvSpPr>
        <p:spPr>
          <a:xfrm flipH="1" flipV="1">
            <a:off x="-10466" y="3848"/>
            <a:ext cx="12197251" cy="1261078"/>
          </a:xfrm>
          <a:custGeom>
            <a:avLst/>
            <a:gdLst>
              <a:gd name="connsiteX0" fmla="*/ 0 w 9146442"/>
              <a:gd name="connsiteY0" fmla="*/ 1708306 h 1708306"/>
              <a:gd name="connsiteX1" fmla="*/ 9125863 w 9146442"/>
              <a:gd name="connsiteY1" fmla="*/ 0 h 1708306"/>
              <a:gd name="connsiteX2" fmla="*/ 9146442 w 9146442"/>
              <a:gd name="connsiteY2" fmla="*/ 1708306 h 1708306"/>
              <a:gd name="connsiteX3" fmla="*/ 0 w 9146442"/>
              <a:gd name="connsiteY3" fmla="*/ 1708306 h 1708306"/>
              <a:gd name="connsiteX0" fmla="*/ 0 w 9139298"/>
              <a:gd name="connsiteY0" fmla="*/ 1708306 h 1713068"/>
              <a:gd name="connsiteX1" fmla="*/ 9125863 w 9139298"/>
              <a:gd name="connsiteY1" fmla="*/ 0 h 1713068"/>
              <a:gd name="connsiteX2" fmla="*/ 9139298 w 9139298"/>
              <a:gd name="connsiteY2" fmla="*/ 1713068 h 1713068"/>
              <a:gd name="connsiteX3" fmla="*/ 0 w 9139298"/>
              <a:gd name="connsiteY3" fmla="*/ 1708306 h 1713068"/>
              <a:gd name="connsiteX0" fmla="*/ 0 w 9140150"/>
              <a:gd name="connsiteY0" fmla="*/ 1708306 h 1713068"/>
              <a:gd name="connsiteX1" fmla="*/ 9140150 w 9140150"/>
              <a:gd name="connsiteY1" fmla="*/ 0 h 1713068"/>
              <a:gd name="connsiteX2" fmla="*/ 9139298 w 9140150"/>
              <a:gd name="connsiteY2" fmla="*/ 1713068 h 1713068"/>
              <a:gd name="connsiteX3" fmla="*/ 0 w 9140150"/>
              <a:gd name="connsiteY3" fmla="*/ 1708306 h 1713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0150" h="1713068">
                <a:moveTo>
                  <a:pt x="0" y="1708306"/>
                </a:moveTo>
                <a:lnTo>
                  <a:pt x="9140150" y="0"/>
                </a:lnTo>
                <a:lnTo>
                  <a:pt x="9139298" y="1713068"/>
                </a:lnTo>
                <a:lnTo>
                  <a:pt x="0" y="170830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rgbClr val="89DBC8"/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0" y="-5"/>
            <a:ext cx="12192000" cy="1000130"/>
            <a:chOff x="0" y="-5"/>
            <a:chExt cx="9146442" cy="1000130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0" y="100012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그룹 11"/>
            <p:cNvGrpSpPr/>
            <p:nvPr/>
          </p:nvGrpSpPr>
          <p:grpSpPr>
            <a:xfrm flipV="1">
              <a:off x="0" y="-5"/>
              <a:ext cx="9146442" cy="998088"/>
              <a:chOff x="-2442" y="4422642"/>
              <a:chExt cx="9146442" cy="2435369"/>
            </a:xfrm>
          </p:grpSpPr>
          <p:sp>
            <p:nvSpPr>
              <p:cNvPr id="18" name="이등변 삼각형 52"/>
              <p:cNvSpPr/>
              <p:nvPr/>
            </p:nvSpPr>
            <p:spPr>
              <a:xfrm>
                <a:off x="1774808" y="4422642"/>
                <a:ext cx="6513195" cy="2435369"/>
              </a:xfrm>
              <a:custGeom>
                <a:avLst/>
                <a:gdLst>
                  <a:gd name="connsiteX0" fmla="*/ 0 w 9146442"/>
                  <a:gd name="connsiteY0" fmla="*/ 714375 h 714375"/>
                  <a:gd name="connsiteX1" fmla="*/ 912586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46442"/>
                  <a:gd name="connsiteY0" fmla="*/ 714375 h 714375"/>
                  <a:gd name="connsiteX1" fmla="*/ 914491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51632"/>
                  <a:gd name="connsiteY0" fmla="*/ 714375 h 714375"/>
                  <a:gd name="connsiteX1" fmla="*/ 9151604 w 9151632"/>
                  <a:gd name="connsiteY1" fmla="*/ 0 h 714375"/>
                  <a:gd name="connsiteX2" fmla="*/ 9146442 w 9151632"/>
                  <a:gd name="connsiteY2" fmla="*/ 714375 h 714375"/>
                  <a:gd name="connsiteX3" fmla="*/ 0 w 9151632"/>
                  <a:gd name="connsiteY3" fmla="*/ 714375 h 714375"/>
                  <a:gd name="connsiteX0" fmla="*/ 0 w 9151633"/>
                  <a:gd name="connsiteY0" fmla="*/ 709298 h 709298"/>
                  <a:gd name="connsiteX1" fmla="*/ 9151604 w 9151633"/>
                  <a:gd name="connsiteY1" fmla="*/ 0 h 709298"/>
                  <a:gd name="connsiteX2" fmla="*/ 9146442 w 9151633"/>
                  <a:gd name="connsiteY2" fmla="*/ 709298 h 709298"/>
                  <a:gd name="connsiteX3" fmla="*/ 0 w 9151633"/>
                  <a:gd name="connsiteY3" fmla="*/ 709298 h 70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51633" h="709298">
                    <a:moveTo>
                      <a:pt x="0" y="709298"/>
                    </a:moveTo>
                    <a:lnTo>
                      <a:pt x="9151604" y="0"/>
                    </a:lnTo>
                    <a:cubicBezTo>
                      <a:pt x="9152114" y="238125"/>
                      <a:pt x="9145932" y="471173"/>
                      <a:pt x="9146442" y="709298"/>
                    </a:cubicBezTo>
                    <a:lnTo>
                      <a:pt x="0" y="70929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이등변 삼각형 18"/>
              <p:cNvSpPr/>
              <p:nvPr/>
            </p:nvSpPr>
            <p:spPr>
              <a:xfrm rot="10800000" flipV="1">
                <a:off x="-2442" y="6065623"/>
                <a:ext cx="9146442" cy="792379"/>
              </a:xfrm>
              <a:prstGeom prst="triangle">
                <a:avLst>
                  <a:gd name="adj" fmla="val 10000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이등변 삼각형 19"/>
              <p:cNvSpPr/>
              <p:nvPr/>
            </p:nvSpPr>
            <p:spPr>
              <a:xfrm rot="10800000" flipV="1">
                <a:off x="-2442" y="6141440"/>
                <a:ext cx="5643684" cy="716562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25000">
                    <a:schemeClr val="accent5"/>
                  </a:gs>
                  <a:gs pos="0">
                    <a:schemeClr val="accent5"/>
                  </a:gs>
                  <a:gs pos="78900">
                    <a:srgbClr val="29878A"/>
                  </a:gs>
                  <a:gs pos="50000">
                    <a:schemeClr val="accent5"/>
                  </a:gs>
                  <a:gs pos="100000">
                    <a:schemeClr val="accent5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8281557" y="-3"/>
              <a:ext cx="857250" cy="10001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8420353" y="235778"/>
              <a:ext cx="593950" cy="73114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36000" bIns="0" anchor="ctr">
              <a:noAutofit/>
            </a:bodyPr>
            <a:lstStyle/>
            <a:p>
              <a: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altLang="ko-KR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24691" y="170601"/>
              <a:ext cx="1385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0" cap="none" normalizeH="0" baseline="0" noProof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D694A"/>
                </a:solidFill>
                <a:effectLst/>
                <a:uLnTx/>
                <a:uFillTx/>
                <a:latin typeface="+mj-lt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11119365" y="340553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42788" y="5860370"/>
            <a:ext cx="6565314" cy="320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ko-KR" altLang="en-US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    ★ </a:t>
            </a:r>
            <a:r>
              <a:rPr lang="ko-KR" altLang="en-US" sz="1400" b="1" kern="0" spc="-8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아이핀</a:t>
            </a:r>
            <a:r>
              <a:rPr lang="ko-KR" altLang="en-US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 </a:t>
            </a: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or </a:t>
            </a:r>
            <a:r>
              <a:rPr lang="ko-KR" altLang="en-US" sz="1400" b="1" kern="0" spc="-8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휴대폰번호</a:t>
            </a: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400" b="1" kern="0" spc="-8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한국</a:t>
            </a: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r>
              <a:rPr lang="ko-KR" altLang="en-US" sz="1400" b="1" kern="0" spc="-8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이 없는 공학인 대상</a:t>
            </a:r>
            <a:endParaRPr lang="en-US" altLang="ko-KR" sz="1400" b="1" kern="0" spc="-8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36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815637" y="2115543"/>
            <a:ext cx="10538163" cy="283382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이등변 삼각형 146"/>
          <p:cNvSpPr/>
          <p:nvPr/>
        </p:nvSpPr>
        <p:spPr>
          <a:xfrm flipH="1" flipV="1">
            <a:off x="-10466" y="3848"/>
            <a:ext cx="12197251" cy="1261078"/>
          </a:xfrm>
          <a:custGeom>
            <a:avLst/>
            <a:gdLst>
              <a:gd name="connsiteX0" fmla="*/ 0 w 9146442"/>
              <a:gd name="connsiteY0" fmla="*/ 1708306 h 1708306"/>
              <a:gd name="connsiteX1" fmla="*/ 9125863 w 9146442"/>
              <a:gd name="connsiteY1" fmla="*/ 0 h 1708306"/>
              <a:gd name="connsiteX2" fmla="*/ 9146442 w 9146442"/>
              <a:gd name="connsiteY2" fmla="*/ 1708306 h 1708306"/>
              <a:gd name="connsiteX3" fmla="*/ 0 w 9146442"/>
              <a:gd name="connsiteY3" fmla="*/ 1708306 h 1708306"/>
              <a:gd name="connsiteX0" fmla="*/ 0 w 9139298"/>
              <a:gd name="connsiteY0" fmla="*/ 1708306 h 1713068"/>
              <a:gd name="connsiteX1" fmla="*/ 9125863 w 9139298"/>
              <a:gd name="connsiteY1" fmla="*/ 0 h 1713068"/>
              <a:gd name="connsiteX2" fmla="*/ 9139298 w 9139298"/>
              <a:gd name="connsiteY2" fmla="*/ 1713068 h 1713068"/>
              <a:gd name="connsiteX3" fmla="*/ 0 w 9139298"/>
              <a:gd name="connsiteY3" fmla="*/ 1708306 h 1713068"/>
              <a:gd name="connsiteX0" fmla="*/ 0 w 9140150"/>
              <a:gd name="connsiteY0" fmla="*/ 1708306 h 1713068"/>
              <a:gd name="connsiteX1" fmla="*/ 9140150 w 9140150"/>
              <a:gd name="connsiteY1" fmla="*/ 0 h 1713068"/>
              <a:gd name="connsiteX2" fmla="*/ 9139298 w 9140150"/>
              <a:gd name="connsiteY2" fmla="*/ 1713068 h 1713068"/>
              <a:gd name="connsiteX3" fmla="*/ 0 w 9140150"/>
              <a:gd name="connsiteY3" fmla="*/ 1708306 h 1713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0150" h="1713068">
                <a:moveTo>
                  <a:pt x="0" y="1708306"/>
                </a:moveTo>
                <a:lnTo>
                  <a:pt x="9140150" y="0"/>
                </a:lnTo>
                <a:lnTo>
                  <a:pt x="9139298" y="1713068"/>
                </a:lnTo>
                <a:lnTo>
                  <a:pt x="0" y="170830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rgbClr val="89DBC8"/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0" y="-5"/>
            <a:ext cx="12192000" cy="1000130"/>
            <a:chOff x="0" y="-5"/>
            <a:chExt cx="9146442" cy="1000130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0" y="100012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그룹 11"/>
            <p:cNvGrpSpPr/>
            <p:nvPr/>
          </p:nvGrpSpPr>
          <p:grpSpPr>
            <a:xfrm flipV="1">
              <a:off x="0" y="-5"/>
              <a:ext cx="9146442" cy="998088"/>
              <a:chOff x="-2442" y="4422642"/>
              <a:chExt cx="9146442" cy="2435369"/>
            </a:xfrm>
          </p:grpSpPr>
          <p:sp>
            <p:nvSpPr>
              <p:cNvPr id="18" name="이등변 삼각형 52"/>
              <p:cNvSpPr/>
              <p:nvPr/>
            </p:nvSpPr>
            <p:spPr>
              <a:xfrm>
                <a:off x="1774808" y="4422642"/>
                <a:ext cx="6513195" cy="2435369"/>
              </a:xfrm>
              <a:custGeom>
                <a:avLst/>
                <a:gdLst>
                  <a:gd name="connsiteX0" fmla="*/ 0 w 9146442"/>
                  <a:gd name="connsiteY0" fmla="*/ 714375 h 714375"/>
                  <a:gd name="connsiteX1" fmla="*/ 912586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46442"/>
                  <a:gd name="connsiteY0" fmla="*/ 714375 h 714375"/>
                  <a:gd name="connsiteX1" fmla="*/ 914491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51632"/>
                  <a:gd name="connsiteY0" fmla="*/ 714375 h 714375"/>
                  <a:gd name="connsiteX1" fmla="*/ 9151604 w 9151632"/>
                  <a:gd name="connsiteY1" fmla="*/ 0 h 714375"/>
                  <a:gd name="connsiteX2" fmla="*/ 9146442 w 9151632"/>
                  <a:gd name="connsiteY2" fmla="*/ 714375 h 714375"/>
                  <a:gd name="connsiteX3" fmla="*/ 0 w 9151632"/>
                  <a:gd name="connsiteY3" fmla="*/ 714375 h 714375"/>
                  <a:gd name="connsiteX0" fmla="*/ 0 w 9151633"/>
                  <a:gd name="connsiteY0" fmla="*/ 709298 h 709298"/>
                  <a:gd name="connsiteX1" fmla="*/ 9151604 w 9151633"/>
                  <a:gd name="connsiteY1" fmla="*/ 0 h 709298"/>
                  <a:gd name="connsiteX2" fmla="*/ 9146442 w 9151633"/>
                  <a:gd name="connsiteY2" fmla="*/ 709298 h 709298"/>
                  <a:gd name="connsiteX3" fmla="*/ 0 w 9151633"/>
                  <a:gd name="connsiteY3" fmla="*/ 709298 h 70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51633" h="709298">
                    <a:moveTo>
                      <a:pt x="0" y="709298"/>
                    </a:moveTo>
                    <a:lnTo>
                      <a:pt x="9151604" y="0"/>
                    </a:lnTo>
                    <a:cubicBezTo>
                      <a:pt x="9152114" y="238125"/>
                      <a:pt x="9145932" y="471173"/>
                      <a:pt x="9146442" y="709298"/>
                    </a:cubicBezTo>
                    <a:lnTo>
                      <a:pt x="0" y="70929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이등변 삼각형 18"/>
              <p:cNvSpPr/>
              <p:nvPr/>
            </p:nvSpPr>
            <p:spPr>
              <a:xfrm rot="10800000" flipV="1">
                <a:off x="-2442" y="6065623"/>
                <a:ext cx="9146442" cy="792379"/>
              </a:xfrm>
              <a:prstGeom prst="triangle">
                <a:avLst>
                  <a:gd name="adj" fmla="val 10000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이등변 삼각형 19"/>
              <p:cNvSpPr/>
              <p:nvPr/>
            </p:nvSpPr>
            <p:spPr>
              <a:xfrm rot="10800000" flipV="1">
                <a:off x="-2442" y="6141440"/>
                <a:ext cx="5643684" cy="716562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25000">
                    <a:schemeClr val="accent5"/>
                  </a:gs>
                  <a:gs pos="0">
                    <a:schemeClr val="accent5"/>
                  </a:gs>
                  <a:gs pos="78900">
                    <a:srgbClr val="29878A"/>
                  </a:gs>
                  <a:gs pos="50000">
                    <a:schemeClr val="accent5"/>
                  </a:gs>
                  <a:gs pos="100000">
                    <a:schemeClr val="accent5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8281557" y="-3"/>
              <a:ext cx="857250" cy="10001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8420353" y="235778"/>
              <a:ext cx="593950" cy="73114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36000" bIns="0" anchor="ctr">
              <a:noAutofit/>
            </a:bodyPr>
            <a:lstStyle/>
            <a:p>
              <a: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altLang="ko-KR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24691" y="170601"/>
              <a:ext cx="1385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0" cap="none" normalizeH="0" baseline="0" noProof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D694A"/>
                </a:solidFill>
                <a:effectLst/>
                <a:uLnTx/>
                <a:uFillTx/>
                <a:latin typeface="+mj-lt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1" name="직사각형 20"/>
          <p:cNvSpPr/>
          <p:nvPr/>
        </p:nvSpPr>
        <p:spPr>
          <a:xfrm>
            <a:off x="639444" y="502609"/>
            <a:ext cx="24897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+mn-ea"/>
              </a:rPr>
              <a:t>회원가입 목차 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7600" y="2510971"/>
            <a:ext cx="106244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ko-KR" altLang="en-US" sz="2800" b="1" dirty="0" err="1" smtClean="0">
                <a:latin typeface="+mn-ea"/>
              </a:rPr>
              <a:t>과학기술인등록번호</a:t>
            </a:r>
            <a:r>
              <a:rPr lang="en-US" altLang="ko-KR" sz="2800" b="1" dirty="0" smtClean="0">
                <a:latin typeface="+mn-ea"/>
              </a:rPr>
              <a:t>(NTIS)</a:t>
            </a:r>
            <a:r>
              <a:rPr lang="ko-KR" altLang="en-US" sz="2800" b="1" smtClean="0">
                <a:latin typeface="+mn-ea"/>
              </a:rPr>
              <a:t> 발급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∙∙∙∙∙∙ 3</a:t>
            </a:r>
            <a:endParaRPr lang="en-US" altLang="ko-KR" sz="2800" b="1" dirty="0" smtClean="0">
              <a:latin typeface="맑은 고딕" panose="020B0503020000020004" pitchFamily="50" charset="-127"/>
            </a:endParaRPr>
          </a:p>
          <a:p>
            <a:pPr marL="514350" indent="-514350">
              <a:buAutoNum type="arabicPeriod"/>
            </a:pPr>
            <a:endParaRPr lang="en-US" altLang="ko-KR" sz="2800" b="1" dirty="0" smtClean="0">
              <a:latin typeface="+mn-ea"/>
            </a:endParaRPr>
          </a:p>
          <a:p>
            <a:endParaRPr lang="en-US" altLang="ko-KR" sz="2800" b="1" dirty="0">
              <a:latin typeface="+mn-ea"/>
            </a:endParaRPr>
          </a:p>
          <a:p>
            <a:r>
              <a:rPr lang="en-US" altLang="ko-KR" sz="2800" b="1" dirty="0" smtClean="0">
                <a:latin typeface="+mn-ea"/>
              </a:rPr>
              <a:t>2. </a:t>
            </a:r>
            <a:r>
              <a:rPr lang="ko-KR" altLang="en-US" sz="2800" b="1" smtClean="0">
                <a:latin typeface="+mn-ea"/>
              </a:rPr>
              <a:t>산업기술 </a:t>
            </a:r>
            <a:r>
              <a:rPr lang="en-US" altLang="ko-KR" sz="2800" b="1" dirty="0" smtClean="0">
                <a:latin typeface="+mn-ea"/>
              </a:rPr>
              <a:t>R&amp;D </a:t>
            </a:r>
            <a:r>
              <a:rPr lang="ko-KR" altLang="en-US" sz="2800" b="1" smtClean="0">
                <a:latin typeface="+mn-ea"/>
              </a:rPr>
              <a:t>정보포털</a:t>
            </a:r>
            <a:r>
              <a:rPr lang="en-US" altLang="ko-KR" sz="2800" b="1" dirty="0" smtClean="0">
                <a:latin typeface="+mn-ea"/>
              </a:rPr>
              <a:t>(</a:t>
            </a:r>
            <a:r>
              <a:rPr lang="en-US" altLang="ko-KR" sz="2800" b="1" dirty="0" err="1" smtClean="0">
                <a:latin typeface="+mn-ea"/>
              </a:rPr>
              <a:t>iTECH</a:t>
            </a:r>
            <a:r>
              <a:rPr lang="en-US" altLang="ko-KR" sz="2800" b="1" dirty="0" smtClean="0">
                <a:latin typeface="+mn-ea"/>
              </a:rPr>
              <a:t>+) </a:t>
            </a:r>
            <a:r>
              <a:rPr lang="ko-KR" altLang="en-US" sz="2800" b="1" smtClean="0">
                <a:latin typeface="+mn-ea"/>
              </a:rPr>
              <a:t>회원가입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+mn-ea"/>
              </a:rPr>
              <a:t>∙∙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∙∙∙∙</a:t>
            </a:r>
            <a:r>
              <a:rPr lang="en-US" altLang="ko-KR" sz="2800" b="1" dirty="0">
                <a:latin typeface="맑은 고딕" panose="020B0503020000020004" pitchFamily="50" charset="-127"/>
              </a:rPr>
              <a:t>∙∙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∙ </a:t>
            </a:r>
            <a:r>
              <a:rPr lang="en-US" altLang="ko-KR" sz="2800" b="1" dirty="0" smtClean="0">
                <a:latin typeface="맑은 고딕" panose="020B0503020000020004" pitchFamily="50" charset="-127"/>
              </a:rPr>
              <a:t>13</a:t>
            </a:r>
            <a:endParaRPr lang="ko-KR" altLang="en-US" sz="2800" b="1" dirty="0">
              <a:latin typeface="+mn-ea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202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이등변 삼각형 146"/>
          <p:cNvSpPr/>
          <p:nvPr/>
        </p:nvSpPr>
        <p:spPr>
          <a:xfrm flipH="1" flipV="1">
            <a:off x="-10466" y="3848"/>
            <a:ext cx="12197251" cy="1261078"/>
          </a:xfrm>
          <a:custGeom>
            <a:avLst/>
            <a:gdLst>
              <a:gd name="connsiteX0" fmla="*/ 0 w 9146442"/>
              <a:gd name="connsiteY0" fmla="*/ 1708306 h 1708306"/>
              <a:gd name="connsiteX1" fmla="*/ 9125863 w 9146442"/>
              <a:gd name="connsiteY1" fmla="*/ 0 h 1708306"/>
              <a:gd name="connsiteX2" fmla="*/ 9146442 w 9146442"/>
              <a:gd name="connsiteY2" fmla="*/ 1708306 h 1708306"/>
              <a:gd name="connsiteX3" fmla="*/ 0 w 9146442"/>
              <a:gd name="connsiteY3" fmla="*/ 1708306 h 1708306"/>
              <a:gd name="connsiteX0" fmla="*/ 0 w 9139298"/>
              <a:gd name="connsiteY0" fmla="*/ 1708306 h 1713068"/>
              <a:gd name="connsiteX1" fmla="*/ 9125863 w 9139298"/>
              <a:gd name="connsiteY1" fmla="*/ 0 h 1713068"/>
              <a:gd name="connsiteX2" fmla="*/ 9139298 w 9139298"/>
              <a:gd name="connsiteY2" fmla="*/ 1713068 h 1713068"/>
              <a:gd name="connsiteX3" fmla="*/ 0 w 9139298"/>
              <a:gd name="connsiteY3" fmla="*/ 1708306 h 1713068"/>
              <a:gd name="connsiteX0" fmla="*/ 0 w 9140150"/>
              <a:gd name="connsiteY0" fmla="*/ 1708306 h 1713068"/>
              <a:gd name="connsiteX1" fmla="*/ 9140150 w 9140150"/>
              <a:gd name="connsiteY1" fmla="*/ 0 h 1713068"/>
              <a:gd name="connsiteX2" fmla="*/ 9139298 w 9140150"/>
              <a:gd name="connsiteY2" fmla="*/ 1713068 h 1713068"/>
              <a:gd name="connsiteX3" fmla="*/ 0 w 9140150"/>
              <a:gd name="connsiteY3" fmla="*/ 1708306 h 1713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0150" h="1713068">
                <a:moveTo>
                  <a:pt x="0" y="1708306"/>
                </a:moveTo>
                <a:lnTo>
                  <a:pt x="9140150" y="0"/>
                </a:lnTo>
                <a:lnTo>
                  <a:pt x="9139298" y="1713068"/>
                </a:lnTo>
                <a:lnTo>
                  <a:pt x="0" y="170830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rgbClr val="89DBC8"/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0" y="-5"/>
            <a:ext cx="12192000" cy="1000130"/>
            <a:chOff x="0" y="-5"/>
            <a:chExt cx="9146442" cy="1000130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0" y="100012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그룹 11"/>
            <p:cNvGrpSpPr/>
            <p:nvPr/>
          </p:nvGrpSpPr>
          <p:grpSpPr>
            <a:xfrm flipV="1">
              <a:off x="0" y="-5"/>
              <a:ext cx="9146442" cy="998088"/>
              <a:chOff x="-2442" y="4422642"/>
              <a:chExt cx="9146442" cy="2435369"/>
            </a:xfrm>
          </p:grpSpPr>
          <p:sp>
            <p:nvSpPr>
              <p:cNvPr id="18" name="이등변 삼각형 52"/>
              <p:cNvSpPr/>
              <p:nvPr/>
            </p:nvSpPr>
            <p:spPr>
              <a:xfrm>
                <a:off x="1774808" y="4422642"/>
                <a:ext cx="6513195" cy="2435369"/>
              </a:xfrm>
              <a:custGeom>
                <a:avLst/>
                <a:gdLst>
                  <a:gd name="connsiteX0" fmla="*/ 0 w 9146442"/>
                  <a:gd name="connsiteY0" fmla="*/ 714375 h 714375"/>
                  <a:gd name="connsiteX1" fmla="*/ 912586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46442"/>
                  <a:gd name="connsiteY0" fmla="*/ 714375 h 714375"/>
                  <a:gd name="connsiteX1" fmla="*/ 914491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51632"/>
                  <a:gd name="connsiteY0" fmla="*/ 714375 h 714375"/>
                  <a:gd name="connsiteX1" fmla="*/ 9151604 w 9151632"/>
                  <a:gd name="connsiteY1" fmla="*/ 0 h 714375"/>
                  <a:gd name="connsiteX2" fmla="*/ 9146442 w 9151632"/>
                  <a:gd name="connsiteY2" fmla="*/ 714375 h 714375"/>
                  <a:gd name="connsiteX3" fmla="*/ 0 w 9151632"/>
                  <a:gd name="connsiteY3" fmla="*/ 714375 h 714375"/>
                  <a:gd name="connsiteX0" fmla="*/ 0 w 9151633"/>
                  <a:gd name="connsiteY0" fmla="*/ 709298 h 709298"/>
                  <a:gd name="connsiteX1" fmla="*/ 9151604 w 9151633"/>
                  <a:gd name="connsiteY1" fmla="*/ 0 h 709298"/>
                  <a:gd name="connsiteX2" fmla="*/ 9146442 w 9151633"/>
                  <a:gd name="connsiteY2" fmla="*/ 709298 h 709298"/>
                  <a:gd name="connsiteX3" fmla="*/ 0 w 9151633"/>
                  <a:gd name="connsiteY3" fmla="*/ 709298 h 70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51633" h="709298">
                    <a:moveTo>
                      <a:pt x="0" y="709298"/>
                    </a:moveTo>
                    <a:lnTo>
                      <a:pt x="9151604" y="0"/>
                    </a:lnTo>
                    <a:cubicBezTo>
                      <a:pt x="9152114" y="238125"/>
                      <a:pt x="9145932" y="471173"/>
                      <a:pt x="9146442" y="709298"/>
                    </a:cubicBezTo>
                    <a:lnTo>
                      <a:pt x="0" y="70929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이등변 삼각형 18"/>
              <p:cNvSpPr/>
              <p:nvPr/>
            </p:nvSpPr>
            <p:spPr>
              <a:xfrm rot="10800000" flipV="1">
                <a:off x="-2442" y="6065623"/>
                <a:ext cx="9146442" cy="792379"/>
              </a:xfrm>
              <a:prstGeom prst="triangle">
                <a:avLst>
                  <a:gd name="adj" fmla="val 10000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이등변 삼각형 19"/>
              <p:cNvSpPr/>
              <p:nvPr/>
            </p:nvSpPr>
            <p:spPr>
              <a:xfrm rot="10800000" flipV="1">
                <a:off x="-2442" y="6141440"/>
                <a:ext cx="5643684" cy="716562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25000">
                    <a:schemeClr val="accent5"/>
                  </a:gs>
                  <a:gs pos="0">
                    <a:schemeClr val="accent5"/>
                  </a:gs>
                  <a:gs pos="78900">
                    <a:srgbClr val="29878A"/>
                  </a:gs>
                  <a:gs pos="50000">
                    <a:schemeClr val="accent5"/>
                  </a:gs>
                  <a:gs pos="100000">
                    <a:schemeClr val="accent5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8281557" y="-3"/>
              <a:ext cx="857250" cy="10001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8420353" y="235778"/>
              <a:ext cx="593950" cy="73114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36000" bIns="0" anchor="ctr">
              <a:noAutofit/>
            </a:bodyPr>
            <a:lstStyle/>
            <a:p>
              <a: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altLang="ko-KR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24691" y="170601"/>
              <a:ext cx="1385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0" cap="none" normalizeH="0" baseline="0" noProof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D694A"/>
                </a:solidFill>
                <a:effectLst/>
                <a:uLnTx/>
                <a:uFillTx/>
                <a:latin typeface="+mj-lt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2318904" y="2874172"/>
            <a:ext cx="7554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과학기술인등록번호</a:t>
            </a:r>
            <a:r>
              <a:rPr lang="en-US" altLang="ko-K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(NTIS)</a:t>
            </a:r>
            <a:r>
              <a:rPr lang="ko-KR" altLang="en-US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발급</a:t>
            </a:r>
            <a:endParaRPr lang="en-US" altLang="ko-K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3</a:t>
            </a:fld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-10465" y="2874172"/>
            <a:ext cx="2244782" cy="826490"/>
            <a:chOff x="-10465" y="2874172"/>
            <a:chExt cx="2244782" cy="826490"/>
          </a:xfrm>
        </p:grpSpPr>
        <p:sp>
          <p:nvSpPr>
            <p:cNvPr id="9" name="순서도: 지연 8"/>
            <p:cNvSpPr/>
            <p:nvPr/>
          </p:nvSpPr>
          <p:spPr>
            <a:xfrm>
              <a:off x="1025719" y="2874173"/>
              <a:ext cx="1208598" cy="826489"/>
            </a:xfrm>
            <a:prstGeom prst="flowChartDelay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r>
                <a:rPr lang="en-US" altLang="ko-KR" sz="4400" dirty="0" smtClean="0"/>
                <a:t>1</a:t>
              </a:r>
              <a:endParaRPr lang="ko-KR" altLang="en-US" sz="4400" dirty="0" smtClean="0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-10465" y="2874172"/>
              <a:ext cx="1036184" cy="8264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lang="ko-KR" altLang="en-US" sz="440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1371735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0" y="-8"/>
            <a:ext cx="12192000" cy="1456724"/>
            <a:chOff x="0" y="-8"/>
            <a:chExt cx="9146442" cy="145672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0" y="100012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그룹 10"/>
            <p:cNvGrpSpPr/>
            <p:nvPr/>
          </p:nvGrpSpPr>
          <p:grpSpPr>
            <a:xfrm flipV="1">
              <a:off x="0" y="-8"/>
              <a:ext cx="9146442" cy="998089"/>
              <a:chOff x="-2442" y="4422642"/>
              <a:chExt cx="9146442" cy="2435369"/>
            </a:xfrm>
          </p:grpSpPr>
          <p:sp>
            <p:nvSpPr>
              <p:cNvPr id="17" name="이등변 삼각형 52"/>
              <p:cNvSpPr/>
              <p:nvPr/>
            </p:nvSpPr>
            <p:spPr>
              <a:xfrm>
                <a:off x="1774808" y="4422642"/>
                <a:ext cx="6513195" cy="2435369"/>
              </a:xfrm>
              <a:custGeom>
                <a:avLst/>
                <a:gdLst>
                  <a:gd name="connsiteX0" fmla="*/ 0 w 9146442"/>
                  <a:gd name="connsiteY0" fmla="*/ 714375 h 714375"/>
                  <a:gd name="connsiteX1" fmla="*/ 912586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46442"/>
                  <a:gd name="connsiteY0" fmla="*/ 714375 h 714375"/>
                  <a:gd name="connsiteX1" fmla="*/ 914491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51632"/>
                  <a:gd name="connsiteY0" fmla="*/ 714375 h 714375"/>
                  <a:gd name="connsiteX1" fmla="*/ 9151604 w 9151632"/>
                  <a:gd name="connsiteY1" fmla="*/ 0 h 714375"/>
                  <a:gd name="connsiteX2" fmla="*/ 9146442 w 9151632"/>
                  <a:gd name="connsiteY2" fmla="*/ 714375 h 714375"/>
                  <a:gd name="connsiteX3" fmla="*/ 0 w 9151632"/>
                  <a:gd name="connsiteY3" fmla="*/ 714375 h 714375"/>
                  <a:gd name="connsiteX0" fmla="*/ 0 w 9151633"/>
                  <a:gd name="connsiteY0" fmla="*/ 709298 h 709298"/>
                  <a:gd name="connsiteX1" fmla="*/ 9151604 w 9151633"/>
                  <a:gd name="connsiteY1" fmla="*/ 0 h 709298"/>
                  <a:gd name="connsiteX2" fmla="*/ 9146442 w 9151633"/>
                  <a:gd name="connsiteY2" fmla="*/ 709298 h 709298"/>
                  <a:gd name="connsiteX3" fmla="*/ 0 w 9151633"/>
                  <a:gd name="connsiteY3" fmla="*/ 709298 h 70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51633" h="709298">
                    <a:moveTo>
                      <a:pt x="0" y="709298"/>
                    </a:moveTo>
                    <a:lnTo>
                      <a:pt x="9151604" y="0"/>
                    </a:lnTo>
                    <a:cubicBezTo>
                      <a:pt x="9152114" y="238125"/>
                      <a:pt x="9145932" y="471173"/>
                      <a:pt x="9146442" y="709298"/>
                    </a:cubicBezTo>
                    <a:lnTo>
                      <a:pt x="0" y="70929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" name="이등변 삼각형 17"/>
              <p:cNvSpPr/>
              <p:nvPr/>
            </p:nvSpPr>
            <p:spPr>
              <a:xfrm rot="10800000" flipV="1">
                <a:off x="-2442" y="6065623"/>
                <a:ext cx="9146442" cy="792379"/>
              </a:xfrm>
              <a:prstGeom prst="triangle">
                <a:avLst>
                  <a:gd name="adj" fmla="val 10000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이등변 삼각형 18"/>
              <p:cNvSpPr/>
              <p:nvPr/>
            </p:nvSpPr>
            <p:spPr>
              <a:xfrm rot="10800000" flipV="1">
                <a:off x="-2442" y="6141440"/>
                <a:ext cx="5643684" cy="716562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25000">
                    <a:schemeClr val="accent5"/>
                  </a:gs>
                  <a:gs pos="0">
                    <a:schemeClr val="accent5"/>
                  </a:gs>
                  <a:gs pos="78900">
                    <a:srgbClr val="29878A"/>
                  </a:gs>
                  <a:gs pos="50000">
                    <a:schemeClr val="accent5"/>
                  </a:gs>
                  <a:gs pos="100000">
                    <a:schemeClr val="accent5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2" name="직사각형 11"/>
            <p:cNvSpPr/>
            <p:nvPr/>
          </p:nvSpPr>
          <p:spPr>
            <a:xfrm>
              <a:off x="479711" y="502609"/>
              <a:ext cx="5462328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800" b="1" kern="0" spc="-100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+mn-ea"/>
                </a:rPr>
                <a:t>과학기술인등록번호</a:t>
              </a:r>
              <a:r>
                <a:rPr lang="ko-KR" altLang="en-US" sz="28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+mn-ea"/>
                </a:rPr>
                <a:t> 홈페이지에서 </a:t>
              </a:r>
              <a:r>
                <a:rPr lang="en-US" altLang="ko-KR" sz="28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+mn-ea"/>
                </a:rPr>
                <a:t>‘</a:t>
              </a:r>
              <a:r>
                <a:rPr lang="ko-KR" altLang="en-US" sz="2800" b="1" kern="0" spc="-1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+mn-ea"/>
                </a:rPr>
                <a:t>발급</a:t>
              </a:r>
              <a:r>
                <a:rPr lang="en-US" altLang="ko-KR" sz="28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+mn-ea"/>
                </a:rPr>
                <a:t>’ </a:t>
              </a:r>
              <a:r>
                <a:rPr lang="ko-KR" altLang="en-US" sz="2800" b="1" kern="0" spc="-1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+mn-ea"/>
                </a:rPr>
                <a:t>클릭</a:t>
              </a:r>
              <a:endParaRPr lang="ko-KR" altLang="en-US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endParaRPr>
            </a:p>
            <a:p>
              <a:pPr defTabSz="914400">
                <a:defRPr/>
              </a:pPr>
              <a:r>
                <a:rPr lang="ko-KR" altLang="en-US" sz="28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endParaRPr lang="ko-KR" altLang="en-US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59192" y="265071"/>
              <a:ext cx="2923696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>
                <a:lnSpc>
                  <a:spcPct val="130000"/>
                </a:lnSpc>
                <a:spcBef>
                  <a:spcPts val="600"/>
                </a:spcBef>
                <a:defRPr/>
              </a:pPr>
              <a:r>
                <a:rPr lang="en-US" altLang="ko-KR" sz="140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1-1. NTIS </a:t>
              </a:r>
              <a:r>
                <a:rPr lang="ko-KR" altLang="en-US" sz="1400" b="1" kern="0" spc="-1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과학기술인등록번호 가입 사이트로 가기</a:t>
              </a:r>
              <a:endPara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8281557" y="-3"/>
              <a:ext cx="857250" cy="10001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420353" y="235778"/>
              <a:ext cx="593950" cy="73114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36000" bIns="0" anchor="ctr">
              <a:noAutofit/>
            </a:bodyPr>
            <a:lstStyle/>
            <a:p>
              <a: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kern="0" spc="-100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28600" dist="38100" dir="2700000" algn="tl" rotWithShape="0">
                      <a:schemeClr val="accent1">
                        <a:lumMod val="50000"/>
                        <a:alpha val="65000"/>
                      </a:schemeClr>
                    </a:outerShdw>
                  </a:effectLst>
                  <a:latin typeface="+mj-lt"/>
                  <a:ea typeface="KoPub돋움체 Bold" panose="02020603020101020101" pitchFamily="18" charset="-127"/>
                </a:rPr>
                <a:t>과학기술인등록번호</a:t>
              </a:r>
              <a:endParaRPr lang="en-US" altLang="ko-KR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endParaRPr>
            </a:p>
            <a:p>
              <a: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50" b="1" kern="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228600" dist="38100" dir="2700000" algn="tl" rotWithShape="0">
                      <a:schemeClr val="accent1">
                        <a:lumMod val="50000"/>
                        <a:alpha val="65000"/>
                      </a:schemeClr>
                    </a:outerShdw>
                  </a:effectLst>
                  <a:latin typeface="+mj-lt"/>
                  <a:ea typeface="KoPub돋움체 Bold" panose="02020603020101020101" pitchFamily="18" charset="-127"/>
                </a:rPr>
                <a:t>발급하기</a:t>
              </a:r>
              <a:endParaRPr lang="ko-KR" altLang="en-US" sz="105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324691" y="170601"/>
              <a:ext cx="1385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0" cap="none" normalizeH="0" baseline="0" noProof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D694A"/>
                </a:solidFill>
                <a:effectLst/>
                <a:uLnTx/>
                <a:uFillTx/>
                <a:latin typeface="+mj-lt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1217067" y="1130411"/>
            <a:ext cx="6565314" cy="542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28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* </a:t>
            </a:r>
            <a:r>
              <a:rPr lang="ko-KR" altLang="en-US" sz="28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주소</a:t>
            </a:r>
            <a:r>
              <a:rPr lang="en-US" altLang="ko-KR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 </a:t>
            </a:r>
            <a:r>
              <a:rPr lang="en-US" altLang="ko-KR" sz="28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: </a:t>
            </a:r>
            <a:r>
              <a:rPr lang="en-US" altLang="ko-KR" sz="2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https://www.ntis.go.kr</a:t>
            </a:r>
            <a:endParaRPr lang="ko-KR" altLang="ko-KR" sz="2000" b="1" kern="0" spc="-80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90" y="1773518"/>
            <a:ext cx="9389764" cy="4637573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7696508" y="3747430"/>
            <a:ext cx="2682238" cy="3995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7375232" y="3443128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2179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25829"/>
            <a:ext cx="9144000" cy="4705170"/>
          </a:xfrm>
          <a:prstGeom prst="rect">
            <a:avLst/>
          </a:prstGeom>
        </p:spPr>
      </p:pic>
      <p:sp>
        <p:nvSpPr>
          <p:cNvPr id="6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이등변 삼각형 6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39444" y="502609"/>
            <a:ext cx="2116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English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선택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1-2.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영문버젼 선택하기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22414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471754" y="1178756"/>
            <a:ext cx="925829" cy="3425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5150478" y="938005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7947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22363"/>
            <a:ext cx="9149558" cy="506015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913122" y="3509963"/>
            <a:ext cx="1945004" cy="17478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이등변 삼각형 7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39444" y="502609"/>
            <a:ext cx="24753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Issue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선택하기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8795" y="265071"/>
            <a:ext cx="2728632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1-3.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과학기술인등록번호 발급받기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22414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586288" y="3249469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5538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1524000" y="1122363"/>
            <a:ext cx="9144000" cy="5248275"/>
            <a:chOff x="452717" y="0"/>
            <a:chExt cx="11286565" cy="6858000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717" y="0"/>
              <a:ext cx="11286565" cy="6858000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7548005" y="5536432"/>
              <a:ext cx="206734" cy="19878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4993419" y="6019137"/>
              <a:ext cx="787179" cy="44076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672921" y="5887594"/>
              <a:ext cx="270346" cy="3619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9444" y="502609"/>
            <a:ext cx="7072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‘I agree </a:t>
            </a:r>
            <a:r>
              <a:rPr lang="en-US" altLang="ko-KR" sz="280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to~above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’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박스 체크 뒤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NEXT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클릭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795" y="265071"/>
            <a:ext cx="2061783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1-4.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회원약관에 동의하기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22414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943069" y="5391420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7012873" y="5037335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7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22363"/>
            <a:ext cx="9144000" cy="5397707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이등변 삼각형 7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39444" y="502609"/>
            <a:ext cx="61093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하단의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Skip the </a:t>
            </a:r>
            <a:r>
              <a:rPr lang="en-US" altLang="ko-KR" sz="280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Authentification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클릭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8795" y="265071"/>
            <a:ext cx="2828018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1-5.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외국인용 회원가입 사이트 접속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22414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648207" y="5919572"/>
            <a:ext cx="1211409" cy="3373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8326931" y="5615270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567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427163"/>
            <a:ext cx="9144000" cy="23876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906838"/>
            <a:ext cx="9144000" cy="1655762"/>
          </a:xfrm>
        </p:spPr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29" y="1142515"/>
            <a:ext cx="11231542" cy="521090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240404" y="3672817"/>
            <a:ext cx="9581321" cy="1188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9811909" y="4938934"/>
            <a:ext cx="787179" cy="4407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9444" y="502609"/>
            <a:ext cx="59715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이름과 비밀번호를 입력하고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OK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클릭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795" y="265071"/>
            <a:ext cx="1561646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1-6.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중복이름 검색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22414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490633" y="4698986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919128" y="3378275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1136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85741"/>
            <a:ext cx="9768654" cy="503259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9444" y="502609"/>
            <a:ext cx="4398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‘New’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클릭한 뒤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확인 클릭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1-7.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중복가입 확인하기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22414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629012" y="4486275"/>
            <a:ext cx="912324" cy="4203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270789" y="4847418"/>
            <a:ext cx="675504" cy="3177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6307736" y="4181973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3</a:t>
            </a:r>
            <a:endParaRPr lang="ko-KR" altLang="en-US" dirty="0">
              <a:latin typeface="+mj-lt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961695" y="4558731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9067066" y="4792842"/>
            <a:ext cx="1171599" cy="4268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547857" y="5799585"/>
            <a:ext cx="10286214" cy="100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☞    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기존회원가입 여부 확인하기 위한 과정으로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중복가입 이력이 없을 시</a:t>
            </a: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   New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클릭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+mj-lt"/>
                <a:ea typeface="KoPub돋움체 Bold" panose="02020603020101020101" pitchFamily="18" charset="-127"/>
              </a:rPr>
              <a:t/>
            </a:r>
            <a:b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latin typeface="+mj-lt"/>
                <a:ea typeface="KoPub돋움체 Bold" panose="02020603020101020101" pitchFamily="18" charset="-127"/>
              </a:rPr>
            </a:b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Pub돋움체 Light" panose="02020603020101020101" pitchFamily="18" charset="-127"/>
              </a:rPr>
              <a:t>      </a:t>
            </a:r>
            <a:endParaRPr lang="ko-KR" altLang="ko-KR" sz="160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DF2D57"/>
              </a:solidFill>
              <a:latin typeface="+mj-lt"/>
              <a:ea typeface="KoPub돋움체 Bold" panose="02020603020101020101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8906428" y="4475031"/>
            <a:ext cx="321276" cy="26837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935923" y="5913504"/>
            <a:ext cx="228852" cy="17593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8599999" y="5810971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605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072" y="1114425"/>
            <a:ext cx="6935755" cy="554355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048653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93768" y="577838"/>
            <a:ext cx="7882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회원가입을 위해 해당내용을 기입하고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Okay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클릭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795" y="265071"/>
            <a:ext cx="2494594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1-8 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회원가입을 위한 내용입력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12889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269529" y="1538588"/>
            <a:ext cx="5874472" cy="43097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586677" y="6341127"/>
            <a:ext cx="524372" cy="29213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8297200" y="6045063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960908" y="1261616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342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048653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93768" y="577838"/>
            <a:ext cx="648927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회원가입 시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제출한 개인 이메일 주소로 </a:t>
            </a:r>
            <a:endParaRPr lang="en-US" altLang="ko-KR" sz="280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  <a:p>
            <a:pPr defTabSz="914400">
              <a:defRPr/>
            </a:pP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과학기술인등록번호 최종 발급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795" y="265071"/>
            <a:ext cx="2828018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1-9 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과학기술인등록번호 발급 확인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128890" y="235778"/>
            <a:ext cx="791722" cy="7311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36000" bIns="0" anchor="ctr">
            <a:noAutofit/>
          </a:bodyPr>
          <a:lstStyle/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과학기술인등록번호</a:t>
            </a:r>
            <a:endParaRPr lang="en-US" altLang="ko-KR" sz="1050" b="1" kern="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  <a:p>
            <a:pPr marR="0" lvl="0" indent="0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rPr>
              <a:t>발급하기</a:t>
            </a:r>
            <a:endParaRPr lang="ko-KR" altLang="en-US" sz="105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228600" dist="38100" dir="2700000" algn="tl" rotWithShape="0">
                  <a:schemeClr val="accent1">
                    <a:lumMod val="50000"/>
                    <a:alpha val="65000"/>
                  </a:schemeClr>
                </a:outerShdw>
              </a:effectLst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329238" y="3363402"/>
            <a:ext cx="1494846" cy="3419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387255" y="2272849"/>
            <a:ext cx="56522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Sub : NTIS issued your Korean Researcher Number.</a:t>
            </a:r>
          </a:p>
          <a:p>
            <a:endParaRPr lang="en-US" altLang="ko-KR" dirty="0"/>
          </a:p>
          <a:p>
            <a:r>
              <a:rPr lang="en-US" altLang="ko-KR" dirty="0" smtClean="0"/>
              <a:t>Dear OOO</a:t>
            </a:r>
          </a:p>
          <a:p>
            <a:endParaRPr lang="en-US" altLang="ko-KR" dirty="0"/>
          </a:p>
          <a:p>
            <a:r>
              <a:rPr lang="en-US" altLang="ko-KR" dirty="0" smtClean="0"/>
              <a:t>Your Researcher Number is OOOOOOOO.</a:t>
            </a:r>
          </a:p>
          <a:p>
            <a:r>
              <a:rPr lang="en-US" altLang="ko-KR" dirty="0" smtClean="0"/>
              <a:t>Please tell your co-worker, who deals with the participants of your project funded by Korea Government~</a:t>
            </a:r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6052742" y="3095023"/>
            <a:ext cx="321276" cy="26837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154527" y="4669713"/>
            <a:ext cx="11369561" cy="349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☞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   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발급된 과학기술인등록번호를 이용하여 회원가입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517542" y="4727235"/>
            <a:ext cx="246947" cy="24751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16" name="아래쪽 화살표 15"/>
          <p:cNvSpPr/>
          <p:nvPr/>
        </p:nvSpPr>
        <p:spPr>
          <a:xfrm rot="14695223">
            <a:off x="8268922" y="2367686"/>
            <a:ext cx="456924" cy="1454675"/>
          </a:xfrm>
          <a:prstGeom prst="downArrow">
            <a:avLst>
              <a:gd name="adj1" fmla="val 43173"/>
              <a:gd name="adj2" fmla="val 43663"/>
            </a:avLst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80000">
                <a:srgbClr val="002060"/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j-lt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9178822" y="1686137"/>
            <a:ext cx="2869035" cy="897622"/>
            <a:chOff x="19638339" y="-4493430"/>
            <a:chExt cx="6556716" cy="2219485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20" t="32443" r="23077" b="39696"/>
            <a:stretch/>
          </p:blipFill>
          <p:spPr>
            <a:xfrm>
              <a:off x="19638339" y="-4493430"/>
              <a:ext cx="6556716" cy="2219485"/>
            </a:xfrm>
            <a:prstGeom prst="rect">
              <a:avLst/>
            </a:prstGeom>
            <a:ln w="12700">
              <a:solidFill>
                <a:srgbClr val="FF0000"/>
              </a:solidFill>
            </a:ln>
          </p:spPr>
        </p:pic>
        <p:sp>
          <p:nvSpPr>
            <p:cNvPr id="24" name="직사각형 23"/>
            <p:cNvSpPr/>
            <p:nvPr/>
          </p:nvSpPr>
          <p:spPr>
            <a:xfrm>
              <a:off x="21153084" y="-3296611"/>
              <a:ext cx="1234979" cy="370929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22416936" y="-3239600"/>
              <a:ext cx="1079157" cy="306331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9222176" y="2613856"/>
            <a:ext cx="2727507" cy="1146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ko-KR" altLang="en-US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★ 향후 산업기술 정보포털 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회원가입 </a:t>
            </a:r>
            <a:r>
              <a:rPr lang="ko-KR" altLang="en-US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시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사용될 예정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(15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페이지 참조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)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9571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이등변 삼각형 146"/>
          <p:cNvSpPr/>
          <p:nvPr/>
        </p:nvSpPr>
        <p:spPr>
          <a:xfrm flipH="1" flipV="1">
            <a:off x="-10466" y="3848"/>
            <a:ext cx="12197251" cy="1261078"/>
          </a:xfrm>
          <a:custGeom>
            <a:avLst/>
            <a:gdLst>
              <a:gd name="connsiteX0" fmla="*/ 0 w 9146442"/>
              <a:gd name="connsiteY0" fmla="*/ 1708306 h 1708306"/>
              <a:gd name="connsiteX1" fmla="*/ 9125863 w 9146442"/>
              <a:gd name="connsiteY1" fmla="*/ 0 h 1708306"/>
              <a:gd name="connsiteX2" fmla="*/ 9146442 w 9146442"/>
              <a:gd name="connsiteY2" fmla="*/ 1708306 h 1708306"/>
              <a:gd name="connsiteX3" fmla="*/ 0 w 9146442"/>
              <a:gd name="connsiteY3" fmla="*/ 1708306 h 1708306"/>
              <a:gd name="connsiteX0" fmla="*/ 0 w 9139298"/>
              <a:gd name="connsiteY0" fmla="*/ 1708306 h 1713068"/>
              <a:gd name="connsiteX1" fmla="*/ 9125863 w 9139298"/>
              <a:gd name="connsiteY1" fmla="*/ 0 h 1713068"/>
              <a:gd name="connsiteX2" fmla="*/ 9139298 w 9139298"/>
              <a:gd name="connsiteY2" fmla="*/ 1713068 h 1713068"/>
              <a:gd name="connsiteX3" fmla="*/ 0 w 9139298"/>
              <a:gd name="connsiteY3" fmla="*/ 1708306 h 1713068"/>
              <a:gd name="connsiteX0" fmla="*/ 0 w 9140150"/>
              <a:gd name="connsiteY0" fmla="*/ 1708306 h 1713068"/>
              <a:gd name="connsiteX1" fmla="*/ 9140150 w 9140150"/>
              <a:gd name="connsiteY1" fmla="*/ 0 h 1713068"/>
              <a:gd name="connsiteX2" fmla="*/ 9139298 w 9140150"/>
              <a:gd name="connsiteY2" fmla="*/ 1713068 h 1713068"/>
              <a:gd name="connsiteX3" fmla="*/ 0 w 9140150"/>
              <a:gd name="connsiteY3" fmla="*/ 1708306 h 1713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0150" h="1713068">
                <a:moveTo>
                  <a:pt x="0" y="1708306"/>
                </a:moveTo>
                <a:lnTo>
                  <a:pt x="9140150" y="0"/>
                </a:lnTo>
                <a:lnTo>
                  <a:pt x="9139298" y="1713068"/>
                </a:lnTo>
                <a:lnTo>
                  <a:pt x="0" y="170830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rgbClr val="89DBC8"/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0" y="-5"/>
            <a:ext cx="12192000" cy="1000130"/>
            <a:chOff x="0" y="-5"/>
            <a:chExt cx="9146442" cy="1000130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0" y="100012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그룹 11"/>
            <p:cNvGrpSpPr/>
            <p:nvPr/>
          </p:nvGrpSpPr>
          <p:grpSpPr>
            <a:xfrm flipV="1">
              <a:off x="0" y="-5"/>
              <a:ext cx="9146442" cy="998088"/>
              <a:chOff x="-2442" y="4422642"/>
              <a:chExt cx="9146442" cy="2435369"/>
            </a:xfrm>
          </p:grpSpPr>
          <p:sp>
            <p:nvSpPr>
              <p:cNvPr id="18" name="이등변 삼각형 52"/>
              <p:cNvSpPr/>
              <p:nvPr/>
            </p:nvSpPr>
            <p:spPr>
              <a:xfrm>
                <a:off x="1774808" y="4422642"/>
                <a:ext cx="6513195" cy="2435369"/>
              </a:xfrm>
              <a:custGeom>
                <a:avLst/>
                <a:gdLst>
                  <a:gd name="connsiteX0" fmla="*/ 0 w 9146442"/>
                  <a:gd name="connsiteY0" fmla="*/ 714375 h 714375"/>
                  <a:gd name="connsiteX1" fmla="*/ 912586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46442"/>
                  <a:gd name="connsiteY0" fmla="*/ 714375 h 714375"/>
                  <a:gd name="connsiteX1" fmla="*/ 914491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51632"/>
                  <a:gd name="connsiteY0" fmla="*/ 714375 h 714375"/>
                  <a:gd name="connsiteX1" fmla="*/ 9151604 w 9151632"/>
                  <a:gd name="connsiteY1" fmla="*/ 0 h 714375"/>
                  <a:gd name="connsiteX2" fmla="*/ 9146442 w 9151632"/>
                  <a:gd name="connsiteY2" fmla="*/ 714375 h 714375"/>
                  <a:gd name="connsiteX3" fmla="*/ 0 w 9151632"/>
                  <a:gd name="connsiteY3" fmla="*/ 714375 h 714375"/>
                  <a:gd name="connsiteX0" fmla="*/ 0 w 9151633"/>
                  <a:gd name="connsiteY0" fmla="*/ 709298 h 709298"/>
                  <a:gd name="connsiteX1" fmla="*/ 9151604 w 9151633"/>
                  <a:gd name="connsiteY1" fmla="*/ 0 h 709298"/>
                  <a:gd name="connsiteX2" fmla="*/ 9146442 w 9151633"/>
                  <a:gd name="connsiteY2" fmla="*/ 709298 h 709298"/>
                  <a:gd name="connsiteX3" fmla="*/ 0 w 9151633"/>
                  <a:gd name="connsiteY3" fmla="*/ 709298 h 70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51633" h="709298">
                    <a:moveTo>
                      <a:pt x="0" y="709298"/>
                    </a:moveTo>
                    <a:lnTo>
                      <a:pt x="9151604" y="0"/>
                    </a:lnTo>
                    <a:cubicBezTo>
                      <a:pt x="9152114" y="238125"/>
                      <a:pt x="9145932" y="471173"/>
                      <a:pt x="9146442" y="709298"/>
                    </a:cubicBezTo>
                    <a:lnTo>
                      <a:pt x="0" y="70929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" name="이등변 삼각형 18"/>
              <p:cNvSpPr/>
              <p:nvPr/>
            </p:nvSpPr>
            <p:spPr>
              <a:xfrm rot="10800000" flipV="1">
                <a:off x="-2442" y="6065623"/>
                <a:ext cx="9146442" cy="792379"/>
              </a:xfrm>
              <a:prstGeom prst="triangle">
                <a:avLst>
                  <a:gd name="adj" fmla="val 10000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이등변 삼각형 19"/>
              <p:cNvSpPr/>
              <p:nvPr/>
            </p:nvSpPr>
            <p:spPr>
              <a:xfrm rot="10800000" flipV="1">
                <a:off x="-2442" y="6141440"/>
                <a:ext cx="5643684" cy="716562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25000">
                    <a:schemeClr val="accent5"/>
                  </a:gs>
                  <a:gs pos="0">
                    <a:schemeClr val="accent5"/>
                  </a:gs>
                  <a:gs pos="78900">
                    <a:srgbClr val="29878A"/>
                  </a:gs>
                  <a:gs pos="50000">
                    <a:schemeClr val="accent5"/>
                  </a:gs>
                  <a:gs pos="100000">
                    <a:schemeClr val="accent5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8281557" y="-3"/>
              <a:ext cx="857250" cy="10001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8420353" y="235778"/>
              <a:ext cx="593950" cy="73114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36000" bIns="0" anchor="ctr">
              <a:noAutofit/>
            </a:bodyPr>
            <a:lstStyle/>
            <a:p>
              <a: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altLang="ko-KR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24691" y="170601"/>
              <a:ext cx="1385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0" cap="none" normalizeH="0" baseline="0" noProof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D694A"/>
                </a:solidFill>
                <a:effectLst/>
                <a:uLnTx/>
                <a:uFillTx/>
                <a:latin typeface="+mj-lt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2318903" y="2874172"/>
            <a:ext cx="101487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산업기술 </a:t>
            </a:r>
            <a:r>
              <a:rPr lang="en-US" altLang="ko-K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R&amp;D </a:t>
            </a:r>
            <a:r>
              <a:rPr lang="ko-KR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정보포털</a:t>
            </a:r>
            <a:r>
              <a:rPr lang="en-US" altLang="ko-K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en-US" altLang="ko-K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iTECH</a:t>
            </a:r>
            <a:r>
              <a:rPr lang="en-US" altLang="ko-K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+) </a:t>
            </a:r>
            <a:r>
              <a:rPr lang="ko-KR" altLang="en-US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가입</a:t>
            </a:r>
            <a:endParaRPr lang="en-US" altLang="ko-K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13</a:t>
            </a:fld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-10465" y="2874172"/>
            <a:ext cx="2244782" cy="826490"/>
            <a:chOff x="-10465" y="2874172"/>
            <a:chExt cx="2244782" cy="826490"/>
          </a:xfrm>
        </p:grpSpPr>
        <p:sp>
          <p:nvSpPr>
            <p:cNvPr id="9" name="순서도: 지연 8"/>
            <p:cNvSpPr/>
            <p:nvPr/>
          </p:nvSpPr>
          <p:spPr>
            <a:xfrm>
              <a:off x="1025719" y="2874173"/>
              <a:ext cx="1208598" cy="826489"/>
            </a:xfrm>
            <a:prstGeom prst="flowChartDelay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r>
                <a:rPr lang="en-US" altLang="ko-KR" sz="4400" dirty="0"/>
                <a:t>2</a:t>
              </a:r>
              <a:endParaRPr lang="ko-KR" altLang="en-US" sz="4400" dirty="0" smtClean="0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-10465" y="2874172"/>
              <a:ext cx="1036184" cy="8264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lang="ko-KR" altLang="en-US" sz="440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2176218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0" y="-8"/>
            <a:ext cx="12192000" cy="1000133"/>
            <a:chOff x="0" y="-8"/>
            <a:chExt cx="9146442" cy="1000133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0" y="100012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그룹 10"/>
            <p:cNvGrpSpPr/>
            <p:nvPr/>
          </p:nvGrpSpPr>
          <p:grpSpPr>
            <a:xfrm flipV="1">
              <a:off x="0" y="-8"/>
              <a:ext cx="9146442" cy="998089"/>
              <a:chOff x="-2442" y="4422642"/>
              <a:chExt cx="9146442" cy="2435369"/>
            </a:xfrm>
          </p:grpSpPr>
          <p:sp>
            <p:nvSpPr>
              <p:cNvPr id="17" name="이등변 삼각형 52"/>
              <p:cNvSpPr/>
              <p:nvPr/>
            </p:nvSpPr>
            <p:spPr>
              <a:xfrm>
                <a:off x="1774808" y="4422642"/>
                <a:ext cx="6513195" cy="2435369"/>
              </a:xfrm>
              <a:custGeom>
                <a:avLst/>
                <a:gdLst>
                  <a:gd name="connsiteX0" fmla="*/ 0 w 9146442"/>
                  <a:gd name="connsiteY0" fmla="*/ 714375 h 714375"/>
                  <a:gd name="connsiteX1" fmla="*/ 912586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46442"/>
                  <a:gd name="connsiteY0" fmla="*/ 714375 h 714375"/>
                  <a:gd name="connsiteX1" fmla="*/ 9144913 w 9146442"/>
                  <a:gd name="connsiteY1" fmla="*/ 0 h 714375"/>
                  <a:gd name="connsiteX2" fmla="*/ 9146442 w 9146442"/>
                  <a:gd name="connsiteY2" fmla="*/ 714375 h 714375"/>
                  <a:gd name="connsiteX3" fmla="*/ 0 w 9146442"/>
                  <a:gd name="connsiteY3" fmla="*/ 714375 h 714375"/>
                  <a:gd name="connsiteX0" fmla="*/ 0 w 9151632"/>
                  <a:gd name="connsiteY0" fmla="*/ 714375 h 714375"/>
                  <a:gd name="connsiteX1" fmla="*/ 9151604 w 9151632"/>
                  <a:gd name="connsiteY1" fmla="*/ 0 h 714375"/>
                  <a:gd name="connsiteX2" fmla="*/ 9146442 w 9151632"/>
                  <a:gd name="connsiteY2" fmla="*/ 714375 h 714375"/>
                  <a:gd name="connsiteX3" fmla="*/ 0 w 9151632"/>
                  <a:gd name="connsiteY3" fmla="*/ 714375 h 714375"/>
                  <a:gd name="connsiteX0" fmla="*/ 0 w 9151633"/>
                  <a:gd name="connsiteY0" fmla="*/ 709298 h 709298"/>
                  <a:gd name="connsiteX1" fmla="*/ 9151604 w 9151633"/>
                  <a:gd name="connsiteY1" fmla="*/ 0 h 709298"/>
                  <a:gd name="connsiteX2" fmla="*/ 9146442 w 9151633"/>
                  <a:gd name="connsiteY2" fmla="*/ 709298 h 709298"/>
                  <a:gd name="connsiteX3" fmla="*/ 0 w 9151633"/>
                  <a:gd name="connsiteY3" fmla="*/ 709298 h 709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51633" h="709298">
                    <a:moveTo>
                      <a:pt x="0" y="709298"/>
                    </a:moveTo>
                    <a:lnTo>
                      <a:pt x="9151604" y="0"/>
                    </a:lnTo>
                    <a:cubicBezTo>
                      <a:pt x="9152114" y="238125"/>
                      <a:pt x="9145932" y="471173"/>
                      <a:pt x="9146442" y="709298"/>
                    </a:cubicBezTo>
                    <a:lnTo>
                      <a:pt x="0" y="70929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  <p:sp>
            <p:nvSpPr>
              <p:cNvPr id="18" name="이등변 삼각형 17"/>
              <p:cNvSpPr/>
              <p:nvPr/>
            </p:nvSpPr>
            <p:spPr>
              <a:xfrm rot="10800000" flipV="1">
                <a:off x="-2442" y="6065623"/>
                <a:ext cx="9146442" cy="792379"/>
              </a:xfrm>
              <a:prstGeom prst="triangle">
                <a:avLst>
                  <a:gd name="adj" fmla="val 10000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  <p:sp>
            <p:nvSpPr>
              <p:cNvPr id="19" name="이등변 삼각형 18"/>
              <p:cNvSpPr/>
              <p:nvPr/>
            </p:nvSpPr>
            <p:spPr>
              <a:xfrm rot="10800000" flipV="1">
                <a:off x="-2442" y="6141440"/>
                <a:ext cx="5643684" cy="716562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25000">
                    <a:schemeClr val="accent5"/>
                  </a:gs>
                  <a:gs pos="0">
                    <a:schemeClr val="accent5"/>
                  </a:gs>
                  <a:gs pos="78900">
                    <a:srgbClr val="29878A"/>
                  </a:gs>
                  <a:gs pos="50000">
                    <a:schemeClr val="accent5"/>
                  </a:gs>
                  <a:gs pos="100000">
                    <a:schemeClr val="accent5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</p:grpSp>
        <p:sp>
          <p:nvSpPr>
            <p:cNvPr id="13" name="직사각형 12"/>
            <p:cNvSpPr/>
            <p:nvPr/>
          </p:nvSpPr>
          <p:spPr>
            <a:xfrm>
              <a:off x="359192" y="265071"/>
              <a:ext cx="138585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>
                <a:lnSpc>
                  <a:spcPct val="130000"/>
                </a:lnSpc>
                <a:spcBef>
                  <a:spcPts val="600"/>
                </a:spcBef>
                <a:defRPr/>
              </a:pPr>
              <a:endParaRPr lang="ko-KR" altLang="en-US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KoPub돋움체 Light" panose="02020603020101020101" pitchFamily="18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8281557" y="-3"/>
              <a:ext cx="857250" cy="100012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420353" y="235778"/>
              <a:ext cx="593950" cy="73114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36000" bIns="0" anchor="ctr">
              <a:noAutofit/>
            </a:bodyPr>
            <a:lstStyle/>
            <a:p>
              <a: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altLang="ko-KR" sz="105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228600" dist="38100" dir="2700000" algn="tl" rotWithShape="0">
                    <a:schemeClr val="accent1">
                      <a:lumMod val="50000"/>
                      <a:alpha val="65000"/>
                    </a:schemeClr>
                  </a:outerShdw>
                </a:effectLst>
                <a:latin typeface="+mj-lt"/>
                <a:ea typeface="KoPub돋움체 Bold" panose="02020603020101020101" pitchFamily="18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324691" y="170601"/>
              <a:ext cx="1385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0" cap="none" normalizeH="0" baseline="0" noProof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D694A"/>
                </a:solidFill>
                <a:effectLst/>
                <a:uLnTx/>
                <a:uFillTx/>
                <a:latin typeface="+mj-lt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" t="872"/>
          <a:stretch/>
        </p:blipFill>
        <p:spPr>
          <a:xfrm>
            <a:off x="1279200" y="1767708"/>
            <a:ext cx="8773298" cy="478206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7607463" y="2462881"/>
            <a:ext cx="506627" cy="34598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7389834" y="2288287"/>
            <a:ext cx="321276" cy="33363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6" name="아래쪽 화살표 5"/>
          <p:cNvSpPr/>
          <p:nvPr/>
        </p:nvSpPr>
        <p:spPr>
          <a:xfrm>
            <a:off x="7685450" y="2838381"/>
            <a:ext cx="395416" cy="367888"/>
          </a:xfrm>
          <a:prstGeom prst="downArrow">
            <a:avLst/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80000">
                <a:srgbClr val="002060"/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j-lt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39444" y="502609"/>
            <a:ext cx="672812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‘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회원가입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’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선택 뒤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, ‘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외국인</a:t>
            </a:r>
            <a:r>
              <a:rPr lang="en-US" altLang="ko-KR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회원가입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’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+mj-ea"/>
              </a:rPr>
              <a:t>클릭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j-lt"/>
              <a:ea typeface="+mj-ea"/>
            </a:endParaRPr>
          </a:p>
          <a:p>
            <a:pPr defTabSz="914400"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2060"/>
                </a:solidFill>
                <a:latin typeface="+mj-lt"/>
                <a:ea typeface="KoPub돋움체 Bold" panose="02020603020101020101" pitchFamily="18" charset="-127"/>
              </a:rPr>
              <a:t> 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2060"/>
              </a:solidFill>
              <a:latin typeface="+mj-lt"/>
              <a:ea typeface="KoPub돋움체 Bold" panose="02020603020101020101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78795" y="265071"/>
            <a:ext cx="2403222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KoPub돋움체 Light" panose="02020603020101020101" pitchFamily="18" charset="-127"/>
              </a:rPr>
              <a:t>2-1. </a:t>
            </a:r>
            <a:r>
              <a:rPr lang="en-US" altLang="ko-KR" sz="140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KoPub돋움체 Light" panose="02020603020101020101" pitchFamily="18" charset="-127"/>
              </a:rPr>
              <a:t>iTECH</a:t>
            </a: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KoPub돋움체 Light" panose="02020603020101020101" pitchFamily="18" charset="-127"/>
              </a:rPr>
              <a:t>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KoPub돋움체 Light" panose="02020603020101020101" pitchFamily="18" charset="-127"/>
              </a:rPr>
              <a:t>홈페이지 사이트 접속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797" y="3249067"/>
            <a:ext cx="4978938" cy="3166834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6245310" y="5304076"/>
            <a:ext cx="321276" cy="333633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500431" y="5637709"/>
            <a:ext cx="1429518" cy="28881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207542" y="1082786"/>
            <a:ext cx="6565314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28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* </a:t>
            </a:r>
            <a:r>
              <a:rPr lang="ko-KR" altLang="en-US" sz="28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주소</a:t>
            </a:r>
            <a:r>
              <a:rPr lang="en-US" altLang="ko-KR" sz="28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 </a:t>
            </a:r>
            <a:r>
              <a:rPr lang="en-US" altLang="ko-KR" sz="28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: https://</a:t>
            </a:r>
            <a:r>
              <a:rPr lang="en-US" altLang="ko-KR" sz="2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itech.keit.re.kr</a:t>
            </a:r>
            <a:endParaRPr lang="ko-KR" altLang="ko-KR" sz="2000" b="1" kern="0" spc="-80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69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6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7" name="이등변 삼각형 6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670835" y="988547"/>
            <a:ext cx="8980955" cy="5022288"/>
            <a:chOff x="1757362" y="988547"/>
            <a:chExt cx="8980955" cy="5506382"/>
          </a:xfrm>
        </p:grpSpPr>
        <p:grpSp>
          <p:nvGrpSpPr>
            <p:cNvPr id="31" name="그룹 30"/>
            <p:cNvGrpSpPr/>
            <p:nvPr/>
          </p:nvGrpSpPr>
          <p:grpSpPr>
            <a:xfrm>
              <a:off x="1757362" y="1175951"/>
              <a:ext cx="8980955" cy="5318978"/>
              <a:chOff x="1757362" y="1175951"/>
              <a:chExt cx="8980955" cy="5318978"/>
            </a:xfrm>
          </p:grpSpPr>
          <p:pic>
            <p:nvPicPr>
              <p:cNvPr id="5" name="그림 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57362" y="1175951"/>
                <a:ext cx="8980955" cy="5318978"/>
              </a:xfrm>
              <a:prstGeom prst="rect">
                <a:avLst/>
              </a:prstGeom>
            </p:spPr>
          </p:pic>
          <p:sp>
            <p:nvSpPr>
              <p:cNvPr id="25" name="직사각형 24"/>
              <p:cNvSpPr/>
              <p:nvPr/>
            </p:nvSpPr>
            <p:spPr>
              <a:xfrm>
                <a:off x="4346478" y="2796837"/>
                <a:ext cx="2164977" cy="282388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j-lt"/>
                </a:endParaRPr>
              </a:p>
            </p:txBody>
          </p:sp>
          <p:sp>
            <p:nvSpPr>
              <p:cNvPr id="27" name="직사각형 26"/>
              <p:cNvSpPr/>
              <p:nvPr/>
            </p:nvSpPr>
            <p:spPr>
              <a:xfrm>
                <a:off x="5096436" y="5981034"/>
                <a:ext cx="2689412" cy="406319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j-lt"/>
                </a:endParaRPr>
              </a:p>
            </p:txBody>
          </p:sp>
          <p:sp>
            <p:nvSpPr>
              <p:cNvPr id="21" name="타원 20"/>
              <p:cNvSpPr/>
              <p:nvPr/>
            </p:nvSpPr>
            <p:spPr>
              <a:xfrm>
                <a:off x="4878374" y="5814218"/>
                <a:ext cx="321276" cy="333633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>
                    <a:latin typeface="+mj-lt"/>
                  </a:rPr>
                  <a:t>4</a:t>
                </a:r>
                <a:endParaRPr lang="ko-KR" altLang="en-US" dirty="0">
                  <a:latin typeface="+mj-lt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2632297" y="4881282"/>
                <a:ext cx="7452997" cy="726142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j-lt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3738282" y="1264472"/>
                <a:ext cx="1358154" cy="259412"/>
              </a:xfrm>
              <a:prstGeom prst="rect">
                <a:avLst/>
              </a:prstGeom>
              <a:noFill/>
              <a:ln w="28575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j-lt"/>
                </a:endParaRPr>
              </a:p>
            </p:txBody>
          </p:sp>
          <p:sp>
            <p:nvSpPr>
              <p:cNvPr id="17" name="타원 16"/>
              <p:cNvSpPr/>
              <p:nvPr/>
            </p:nvSpPr>
            <p:spPr>
              <a:xfrm>
                <a:off x="4158946" y="2531365"/>
                <a:ext cx="321276" cy="333633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>
                    <a:latin typeface="+mj-lt"/>
                  </a:rPr>
                  <a:t>2</a:t>
                </a:r>
                <a:endParaRPr lang="ko-KR" altLang="en-US" dirty="0">
                  <a:latin typeface="+mj-lt"/>
                </a:endParaRPr>
              </a:p>
            </p:txBody>
          </p:sp>
          <p:sp>
            <p:nvSpPr>
              <p:cNvPr id="20" name="타원 19"/>
              <p:cNvSpPr/>
              <p:nvPr/>
            </p:nvSpPr>
            <p:spPr>
              <a:xfrm>
                <a:off x="2458212" y="4717713"/>
                <a:ext cx="321276" cy="333633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>
                    <a:latin typeface="+mj-lt"/>
                  </a:rPr>
                  <a:t>3</a:t>
                </a:r>
                <a:endParaRPr lang="ko-KR" altLang="en-US" dirty="0">
                  <a:latin typeface="+mj-lt"/>
                </a:endParaRPr>
              </a:p>
            </p:txBody>
          </p:sp>
        </p:grpSp>
        <p:sp>
          <p:nvSpPr>
            <p:cNvPr id="13" name="타원 12"/>
            <p:cNvSpPr/>
            <p:nvPr/>
          </p:nvSpPr>
          <p:spPr>
            <a:xfrm>
              <a:off x="3526928" y="988547"/>
              <a:ext cx="321276" cy="333633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+mj-lt"/>
                </a:rPr>
                <a:t>1</a:t>
              </a:r>
              <a:endParaRPr lang="ko-KR" altLang="en-US" dirty="0">
                <a:latin typeface="+mj-lt"/>
              </a:endParaRP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639444" y="6172229"/>
            <a:ext cx="8880583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※  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회원정보 제공 </a:t>
            </a:r>
            <a:r>
              <a:rPr lang="en-US" altLang="ko-KR" sz="1600" b="1" kern="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iTECH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를 체크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다음 클릭이 가능</a:t>
            </a: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/>
            </a:r>
            <a:b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</a:b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  </a:t>
            </a:r>
            <a:endParaRPr lang="ko-KR" altLang="ko-KR" sz="160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+mn-ea"/>
            </a:endParaRPr>
          </a:p>
        </p:txBody>
      </p:sp>
      <p:sp>
        <p:nvSpPr>
          <p:cNvPr id="35" name="아래쪽 화살표 34"/>
          <p:cNvSpPr/>
          <p:nvPr/>
        </p:nvSpPr>
        <p:spPr>
          <a:xfrm>
            <a:off x="3565724" y="1754661"/>
            <a:ext cx="395416" cy="461812"/>
          </a:xfrm>
          <a:prstGeom prst="downArrow">
            <a:avLst/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80000">
                <a:srgbClr val="002060"/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j-lt"/>
            </a:endParaRPr>
          </a:p>
        </p:txBody>
      </p:sp>
      <p:sp>
        <p:nvSpPr>
          <p:cNvPr id="39" name="아래쪽 화살표 38"/>
          <p:cNvSpPr/>
          <p:nvPr/>
        </p:nvSpPr>
        <p:spPr>
          <a:xfrm>
            <a:off x="3619510" y="3629196"/>
            <a:ext cx="395416" cy="461812"/>
          </a:xfrm>
          <a:prstGeom prst="downArrow">
            <a:avLst/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80000">
                <a:srgbClr val="002060"/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j-lt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39444" y="502609"/>
            <a:ext cx="6029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회원약관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개인정보 수집 및 이용동의 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2-2.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회원정보 이용동의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81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18"/>
          <a:stretch/>
        </p:blipFill>
        <p:spPr>
          <a:xfrm>
            <a:off x="2156296" y="1121134"/>
            <a:ext cx="7059258" cy="4102872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7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8" name="이등변 삼각형 7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412771" y="1820561"/>
            <a:ext cx="568411" cy="20594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255194" y="1697577"/>
            <a:ext cx="1845275" cy="38717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094" y="2513240"/>
            <a:ext cx="3546596" cy="1742560"/>
          </a:xfrm>
          <a:prstGeom prst="rect">
            <a:avLst/>
          </a:prstGeom>
          <a:ln w="28575">
            <a:solidFill>
              <a:schemeClr val="accent4"/>
            </a:solidFill>
          </a:ln>
        </p:spPr>
      </p:pic>
      <p:sp>
        <p:nvSpPr>
          <p:cNvPr id="33" name="직사각형 32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2-3.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회원가입 정보입력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39444" y="502609"/>
            <a:ext cx="4176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 기본정보 입력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1/5)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016453" y="1425616"/>
            <a:ext cx="321276" cy="30430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255192" y="2161539"/>
            <a:ext cx="3129799" cy="1800863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3016453" y="2056067"/>
            <a:ext cx="321276" cy="26837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255191" y="4019545"/>
            <a:ext cx="4768465" cy="101955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894865" y="3828212"/>
            <a:ext cx="321276" cy="26837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3</a:t>
            </a:r>
            <a:endParaRPr lang="ko-KR" altLang="en-US" dirty="0">
              <a:latin typeface="+mj-lt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88737" y="5929649"/>
            <a:ext cx="63850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※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아이디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비밀번호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성별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이름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생년월일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이메일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전화번호</a:t>
            </a:r>
            <a:endParaRPr lang="en-US" altLang="ko-KR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+mn-ea"/>
            </a:endParaRPr>
          </a:p>
          <a:p>
            <a:r>
              <a:rPr lang="en-US" altLang="ko-KR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 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   (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과학기술인번호 </a:t>
            </a:r>
            <a:r>
              <a:rPr lang="ko-KR" altLang="en-US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및 직장명은 </a:t>
            </a:r>
            <a:r>
              <a:rPr lang="ko-KR" altLang="en-US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뒷장 참조</a:t>
            </a:r>
            <a:r>
              <a:rPr lang="en-US" altLang="ko-KR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+mn-ea"/>
              </a:rPr>
              <a:t>)</a:t>
            </a:r>
            <a:endParaRPr lang="ko-KR" altLang="en-US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26" name="아래쪽 화살표 25"/>
          <p:cNvSpPr/>
          <p:nvPr/>
        </p:nvSpPr>
        <p:spPr>
          <a:xfrm rot="17931400">
            <a:off x="5629359" y="1551810"/>
            <a:ext cx="395416" cy="1357949"/>
          </a:xfrm>
          <a:prstGeom prst="downArrow">
            <a:avLst>
              <a:gd name="adj1" fmla="val 50000"/>
              <a:gd name="adj2" fmla="val 43663"/>
            </a:avLst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80000">
                <a:srgbClr val="002060"/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j-lt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335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18"/>
          <a:stretch/>
        </p:blipFill>
        <p:spPr>
          <a:xfrm>
            <a:off x="2065072" y="1266023"/>
            <a:ext cx="7059258" cy="410287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053469" y="2740212"/>
            <a:ext cx="11369561" cy="3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☞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  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이메일로 발급된 과학기술인등록번호 입력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(11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페이지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참조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416484" y="2805755"/>
            <a:ext cx="246947" cy="24751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645112" y="3720472"/>
            <a:ext cx="4749583" cy="761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☞   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과학기술인등록번호를 </a:t>
            </a:r>
            <a:r>
              <a:rPr lang="ko-KR" altLang="en-US" sz="1600" b="1" kern="0" spc="-8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분실 했을 시</a:t>
            </a:r>
            <a:r>
              <a:rPr lang="en-US" altLang="ko-KR" sz="16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b="1" kern="0" spc="-8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검색을   </a:t>
            </a:r>
            <a:endParaRPr lang="en-US" altLang="ko-KR" sz="1600" b="1" kern="0" spc="-8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6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     </a:t>
            </a:r>
            <a:r>
              <a:rPr lang="ko-KR" altLang="en-US" sz="1600" b="1" kern="0" spc="-8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통해 번호 찾기 가능</a:t>
            </a: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   </a:t>
            </a:r>
            <a:endParaRPr lang="ko-KR" altLang="ko-KR" sz="160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5957995" y="3777570"/>
            <a:ext cx="246947" cy="24751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013780" y="3349543"/>
            <a:ext cx="1234978" cy="37092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2834730" y="3195266"/>
            <a:ext cx="321276" cy="26837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277631" y="3406554"/>
            <a:ext cx="868619" cy="31391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5128523" y="3135843"/>
            <a:ext cx="321276" cy="26837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2-4.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회원가입 정보입력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39443" y="502609"/>
            <a:ext cx="102522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 기본정보 입력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2/5)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-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과학기술인등록번호 </a:t>
            </a: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검색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658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18"/>
          <a:stretch/>
        </p:blipFill>
        <p:spPr>
          <a:xfrm>
            <a:off x="2065072" y="1266023"/>
            <a:ext cx="7059258" cy="410287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446498" y="3253556"/>
            <a:ext cx="11369561" cy="349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☞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  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국가번호 포함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)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전화번호 입력 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809513" y="3319099"/>
            <a:ext cx="246947" cy="24751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406809" y="3862887"/>
            <a:ext cx="2617002" cy="66900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3227759" y="3708610"/>
            <a:ext cx="321276" cy="26837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2-5.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회원가입 정보입력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39443" y="502609"/>
            <a:ext cx="102522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 기본정보 입력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en-US" altLang="ko-KR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3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/5)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–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전화번호 입력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8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159" r="3215" b="1"/>
          <a:stretch/>
        </p:blipFill>
        <p:spPr>
          <a:xfrm>
            <a:off x="2049323" y="1152939"/>
            <a:ext cx="6832284" cy="3123267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003729" y="3305830"/>
            <a:ext cx="6877878" cy="85554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9" name="아래쪽 화살표 28"/>
          <p:cNvSpPr/>
          <p:nvPr/>
        </p:nvSpPr>
        <p:spPr>
          <a:xfrm>
            <a:off x="4516691" y="4182149"/>
            <a:ext cx="395416" cy="911007"/>
          </a:xfrm>
          <a:prstGeom prst="downArrow">
            <a:avLst/>
          </a:prstGeom>
          <a:gradFill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80000">
                <a:srgbClr val="002060"/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j-lt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837616" y="5186538"/>
            <a:ext cx="5073931" cy="761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☞    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기관명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기관분류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기관주소를 선택 및 작성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  <a:p>
            <a:pPr algn="ctr"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600" b="1" kern="0" spc="-8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영문 공식명칭으로 작성</a:t>
            </a:r>
            <a:r>
              <a:rPr lang="en-US" altLang="ko-KR" sz="16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)</a:t>
            </a: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    </a:t>
            </a:r>
            <a:endParaRPr lang="ko-KR" altLang="ko-KR" sz="160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DF2D57"/>
              </a:solidFill>
              <a:latin typeface="+mn-ea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3566978" y="5250147"/>
            <a:ext cx="246947" cy="24751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+mj-lt"/>
              </a:rPr>
              <a:t>3</a:t>
            </a:r>
            <a:endParaRPr lang="ko-KR" altLang="en-US" dirty="0">
              <a:latin typeface="+mj-lt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2-6.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회원가입 정보입력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639444" y="502609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 기본정보 입력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en-US" altLang="ko-KR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4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/5)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-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기관명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직장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입력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9246704" y="6380204"/>
            <a:ext cx="2743200" cy="365125"/>
          </a:xfrm>
        </p:spPr>
        <p:txBody>
          <a:bodyPr/>
          <a:lstStyle/>
          <a:p>
            <a:fld id="{C0AFC988-D7B7-4454-AB19-13641F34C361}" type="slidenum">
              <a:rPr lang="ko-KR" altLang="en-US" smtClean="0"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3744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663" y="1263157"/>
            <a:ext cx="7467600" cy="4314825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7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8" name="이등변 삼각형 7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776663" y="5462669"/>
            <a:ext cx="10314039" cy="100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※    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구독신청 </a:t>
            </a:r>
            <a:r>
              <a:rPr lang="ko-KR" altLang="en-US" sz="1600" b="1" kern="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동의시</a:t>
            </a:r>
            <a:r>
              <a:rPr lang="ko-KR" altLang="en-US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회원정보에 등록된 </a:t>
            </a:r>
            <a:r>
              <a:rPr lang="ko-KR" altLang="en-US" sz="1600" b="1" kern="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이메일</a:t>
            </a:r>
            <a:r>
              <a:rPr lang="ko-KR" altLang="en-US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주소로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KEIT </a:t>
            </a:r>
            <a:r>
              <a:rPr lang="ko-KR" altLang="en-US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산업기술 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R&amp;D </a:t>
            </a:r>
            <a:r>
              <a:rPr lang="ko-KR" altLang="en-US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과제관련 </a:t>
            </a:r>
            <a:r>
              <a:rPr lang="ko-KR" altLang="en-US" sz="1600" b="1" kern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뉴스레터가 발송</a:t>
            </a:r>
            <a:endParaRPr lang="en-US" altLang="ko-KR" sz="16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  <a:p>
            <a:pPr defTabSz="685800">
              <a:lnSpc>
                <a:spcPct val="115000"/>
              </a:lnSpc>
              <a:spcAft>
                <a:spcPts val="750"/>
              </a:spcAft>
            </a:pP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      (</a:t>
            </a:r>
            <a:r>
              <a:rPr lang="ko-KR" altLang="en-US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뉴스레터 서비스를 동의하지 않더라도 불이익이 발생하지 않습니다</a:t>
            </a:r>
            <a:r>
              <a:rPr lang="en-US" altLang="ko-KR" sz="16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.)</a:t>
            </a:r>
            <a: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KoPub돋움체 Bold" panose="02020603020101020101" pitchFamily="18" charset="-127"/>
              </a:rPr>
              <a:t/>
            </a:r>
            <a:br>
              <a:rPr lang="en-US" altLang="ko-KR" sz="16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KoPub돋움체 Bold" panose="02020603020101020101" pitchFamily="18" charset="-127"/>
              </a:rPr>
            </a:br>
            <a:r>
              <a:rPr lang="en-US" altLang="ko-KR" sz="1400" b="1" kern="0" spc="-8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j-lt"/>
                <a:ea typeface="KoPub돋움체 Light" panose="02020603020101020101" pitchFamily="18" charset="-127"/>
              </a:rPr>
              <a:t>  </a:t>
            </a:r>
            <a:endParaRPr lang="ko-KR" altLang="ko-KR" sz="1600" b="1" kern="0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081285" y="5515955"/>
            <a:ext cx="246947" cy="24751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78795" y="265071"/>
            <a:ext cx="1895071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2-7.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회원가입 정보입력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39444" y="502609"/>
            <a:ext cx="66527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 기본정보 입력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(5/5)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– </a:t>
            </a:r>
            <a:r>
              <a:rPr lang="ko-KR" altLang="en-US" sz="28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뉴스레터 동의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20</a:t>
            </a:fld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8328857" y="5112073"/>
            <a:ext cx="719727" cy="21736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783120" y="4753488"/>
            <a:ext cx="7344977" cy="265113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8308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039128" y="-3"/>
            <a:ext cx="1142695" cy="1000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0" name="이등변 삼각형 52"/>
          <p:cNvSpPr/>
          <p:nvPr/>
        </p:nvSpPr>
        <p:spPr>
          <a:xfrm flipV="1">
            <a:off x="2369034" y="-8"/>
            <a:ext cx="8681941" cy="998089"/>
          </a:xfrm>
          <a:custGeom>
            <a:avLst/>
            <a:gdLst>
              <a:gd name="connsiteX0" fmla="*/ 0 w 9146442"/>
              <a:gd name="connsiteY0" fmla="*/ 714375 h 714375"/>
              <a:gd name="connsiteX1" fmla="*/ 912586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46442"/>
              <a:gd name="connsiteY0" fmla="*/ 714375 h 714375"/>
              <a:gd name="connsiteX1" fmla="*/ 9144913 w 9146442"/>
              <a:gd name="connsiteY1" fmla="*/ 0 h 714375"/>
              <a:gd name="connsiteX2" fmla="*/ 9146442 w 9146442"/>
              <a:gd name="connsiteY2" fmla="*/ 714375 h 714375"/>
              <a:gd name="connsiteX3" fmla="*/ 0 w 9146442"/>
              <a:gd name="connsiteY3" fmla="*/ 714375 h 714375"/>
              <a:gd name="connsiteX0" fmla="*/ 0 w 9151632"/>
              <a:gd name="connsiteY0" fmla="*/ 714375 h 714375"/>
              <a:gd name="connsiteX1" fmla="*/ 9151604 w 9151632"/>
              <a:gd name="connsiteY1" fmla="*/ 0 h 714375"/>
              <a:gd name="connsiteX2" fmla="*/ 9146442 w 9151632"/>
              <a:gd name="connsiteY2" fmla="*/ 714375 h 714375"/>
              <a:gd name="connsiteX3" fmla="*/ 0 w 9151632"/>
              <a:gd name="connsiteY3" fmla="*/ 714375 h 714375"/>
              <a:gd name="connsiteX0" fmla="*/ 0 w 9151633"/>
              <a:gd name="connsiteY0" fmla="*/ 709298 h 709298"/>
              <a:gd name="connsiteX1" fmla="*/ 9151604 w 9151633"/>
              <a:gd name="connsiteY1" fmla="*/ 0 h 709298"/>
              <a:gd name="connsiteX2" fmla="*/ 9146442 w 9151633"/>
              <a:gd name="connsiteY2" fmla="*/ 709298 h 709298"/>
              <a:gd name="connsiteX3" fmla="*/ 0 w 9151633"/>
              <a:gd name="connsiteY3" fmla="*/ 709298 h 70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51633" h="709298">
                <a:moveTo>
                  <a:pt x="0" y="709298"/>
                </a:moveTo>
                <a:lnTo>
                  <a:pt x="9151604" y="0"/>
                </a:lnTo>
                <a:cubicBezTo>
                  <a:pt x="9152114" y="238125"/>
                  <a:pt x="9145932" y="471173"/>
                  <a:pt x="9146442" y="709298"/>
                </a:cubicBezTo>
                <a:lnTo>
                  <a:pt x="0" y="70929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0" y="-4"/>
            <a:ext cx="12192000" cy="324741"/>
          </a:xfrm>
          <a:prstGeom prst="triangle">
            <a:avLst>
              <a:gd name="adj" fmla="val 10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946672" y="1183341"/>
            <a:ext cx="8530814" cy="4593515"/>
            <a:chOff x="1699708" y="1183340"/>
            <a:chExt cx="8601948" cy="5570451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3" t="132" b="1"/>
            <a:stretch/>
          </p:blipFill>
          <p:spPr>
            <a:xfrm>
              <a:off x="1699708" y="1183340"/>
              <a:ext cx="8601948" cy="5570451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5784" y="3015507"/>
              <a:ext cx="5497159" cy="3417565"/>
            </a:xfrm>
            <a:prstGeom prst="rect">
              <a:avLst/>
            </a:prstGeom>
            <a:ln w="28575">
              <a:solidFill>
                <a:schemeClr val="accent4"/>
              </a:solidFill>
            </a:ln>
          </p:spPr>
        </p:pic>
        <p:sp>
          <p:nvSpPr>
            <p:cNvPr id="18" name="직사각형 17"/>
            <p:cNvSpPr/>
            <p:nvPr/>
          </p:nvSpPr>
          <p:spPr>
            <a:xfrm>
              <a:off x="7519595" y="2151529"/>
              <a:ext cx="408791" cy="193638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19" name="아래쪽 화살표 18"/>
            <p:cNvSpPr/>
            <p:nvPr/>
          </p:nvSpPr>
          <p:spPr>
            <a:xfrm>
              <a:off x="7532970" y="2402350"/>
              <a:ext cx="395416" cy="512972"/>
            </a:xfrm>
            <a:prstGeom prst="downArrow">
              <a:avLst/>
            </a:prstGeom>
            <a:gradFill>
              <a:gsLst>
                <a:gs pos="0">
                  <a:schemeClr val="accent1">
                    <a:lumMod val="0"/>
                    <a:lumOff val="100000"/>
                    <a:alpha val="0"/>
                  </a:schemeClr>
                </a:gs>
                <a:gs pos="80000">
                  <a:srgbClr val="002060"/>
                </a:gs>
                <a:gs pos="100000">
                  <a:schemeClr val="accent1">
                    <a:lumMod val="100000"/>
                  </a:schemeClr>
                </a:gs>
              </a:gsLst>
              <a:path path="circle">
                <a:fillToRect l="50000" t="-80000" r="50000" b="18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j-lt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4615725" y="5096327"/>
              <a:ext cx="1949698" cy="450479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j-lt"/>
              </a:endParaRPr>
            </a:p>
          </p:txBody>
        </p:sp>
        <p:sp>
          <p:nvSpPr>
            <p:cNvPr id="21" name="타원 20"/>
            <p:cNvSpPr/>
            <p:nvPr/>
          </p:nvSpPr>
          <p:spPr>
            <a:xfrm>
              <a:off x="7272208" y="1949689"/>
              <a:ext cx="321276" cy="26837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+mj-lt"/>
                </a:rPr>
                <a:t>1</a:t>
              </a:r>
              <a:endParaRPr lang="ko-KR" altLang="en-US" dirty="0">
                <a:latin typeface="+mj-lt"/>
              </a:endParaRPr>
            </a:p>
          </p:txBody>
        </p:sp>
        <p:sp>
          <p:nvSpPr>
            <p:cNvPr id="22" name="타원 21"/>
            <p:cNvSpPr/>
            <p:nvPr/>
          </p:nvSpPr>
          <p:spPr>
            <a:xfrm>
              <a:off x="4294449" y="4827948"/>
              <a:ext cx="321276" cy="26837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+mj-lt"/>
                </a:rPr>
                <a:t>2</a:t>
              </a:r>
              <a:endParaRPr lang="ko-KR" altLang="en-US" dirty="0">
                <a:latin typeface="+mj-lt"/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478795" y="265071"/>
            <a:ext cx="1561646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2-8. </a:t>
            </a:r>
            <a:r>
              <a:rPr lang="ko-KR" altLang="en-US" sz="1400" b="1" kern="0" spc="-10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회원가입 확인</a:t>
            </a:r>
            <a:endParaRPr lang="ko-KR" altLang="en-US" sz="14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39444" y="502609"/>
            <a:ext cx="30684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8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+mn-ea"/>
              </a:rPr>
              <a:t>회원가입 확인하기</a:t>
            </a:r>
            <a:endParaRPr lang="ko-KR" altLang="en-US" sz="28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C988-D7B7-4454-AB19-13641F34C361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178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r">
          <a:defRPr sz="44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504</Words>
  <Application>Microsoft Office PowerPoint</Application>
  <PresentationFormat>와이드스크린</PresentationFormat>
  <Paragraphs>152</Paragraphs>
  <Slides>21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7" baseType="lpstr">
      <vt:lpstr>HY헤드라인M</vt:lpstr>
      <vt:lpstr>KoPub돋움체 Bold</vt:lpstr>
      <vt:lpstr>KoPub돋움체 Light</vt:lpstr>
      <vt:lpstr>맑은 고딕</vt:lpstr>
      <vt:lpstr>Arial</vt:lpstr>
      <vt:lpstr>Office 테마</vt:lpstr>
      <vt:lpstr>해외한인공학인* 산업기술 R&amp;D 정보포털(iTECH+) 회원가입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외국인 과학기술인번호 등록 매뉴얼</dc:title>
  <dc:creator>user</dc:creator>
  <cp:lastModifiedBy>유동훈</cp:lastModifiedBy>
  <cp:revision>27</cp:revision>
  <cp:lastPrinted>2019-12-03T00:25:37Z</cp:lastPrinted>
  <dcterms:created xsi:type="dcterms:W3CDTF">2018-11-08T08:46:34Z</dcterms:created>
  <dcterms:modified xsi:type="dcterms:W3CDTF">2019-12-03T01:19:54Z</dcterms:modified>
</cp:coreProperties>
</file>